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6858000" cx="9144000"/>
  <p:notesSz cx="6858000" cy="9144000"/>
  <p:embeddedFontLst>
    <p:embeddedFont>
      <p:font typeface="Montserrat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7" roundtripDataSignature="AMtx7miZi5+eYJ2DtyG5W/PEOUxMiTse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7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1" name="Google Shape;14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aed1e5f68c_0_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aed1e5f68c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aed1e5f68c_0_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aed1e5f68c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aed1e5f68c_0_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aed1e5f68c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aed1e5f68c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aed1e5f68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aed1e5f68c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aed1e5f68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aed1e5f68c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aed1e5f68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aed1e5f68c_0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aed1e5f68c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5" name="Google Shape;315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1" name="Google Shape;16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8" name="Google Shape;16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3" name="Google Shape;17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9" name="Google Shape;17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6" name="Google Shape;18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2" name="Google Shape;20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8" name="Google Shape;20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4" name="Google Shape;21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25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24" name="Google Shape;24;p25"/>
            <p:cNvCxnSpPr/>
            <p:nvPr/>
          </p:nvCxnSpPr>
          <p:spPr>
            <a:xfrm flipH="1" rot="10800000">
              <a:off x="5130830" y="4175605"/>
              <a:ext cx="4022475" cy="2682396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5" name="Google Shape;25;p25"/>
            <p:cNvCxnSpPr/>
            <p:nvPr/>
          </p:nvCxnSpPr>
          <p:spPr>
            <a:xfrm>
              <a:off x="7042707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" name="Google Shape;26;p25"/>
            <p:cNvSpPr/>
            <p:nvPr/>
          </p:nvSpPr>
          <p:spPr>
            <a:xfrm>
              <a:off x="6891896" y="1"/>
              <a:ext cx="2269442" cy="6866466"/>
            </a:xfrm>
            <a:custGeom>
              <a:rect b="b" l="l" r="r" t="t"/>
              <a:pathLst>
                <a:path extrusionOk="0" h="6866466" w="2269442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41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5"/>
            <p:cNvSpPr/>
            <p:nvPr/>
          </p:nvSpPr>
          <p:spPr>
            <a:xfrm>
              <a:off x="7205158" y="-8467"/>
              <a:ext cx="1948147" cy="6866467"/>
            </a:xfrm>
            <a:custGeom>
              <a:rect b="b" l="l" r="r" t="t"/>
              <a:pathLst>
                <a:path extrusionOk="0" h="6866467" w="194814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5"/>
            <p:cNvSpPr/>
            <p:nvPr/>
          </p:nvSpPr>
          <p:spPr>
            <a:xfrm>
              <a:off x="6637896" y="3920066"/>
              <a:ext cx="2513565" cy="2937933"/>
            </a:xfrm>
            <a:custGeom>
              <a:rect b="b" l="l" r="r" t="t"/>
              <a:pathLst>
                <a:path extrusionOk="0" h="3810000" w="3259667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372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5"/>
            <p:cNvSpPr/>
            <p:nvPr/>
          </p:nvSpPr>
          <p:spPr>
            <a:xfrm>
              <a:off x="7010429" y="-8467"/>
              <a:ext cx="2142876" cy="6866467"/>
            </a:xfrm>
            <a:custGeom>
              <a:rect b="b" l="l" r="r" t="t"/>
              <a:pathLst>
                <a:path extrusionOk="0" h="6866467" w="28532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C00">
                <a:alpha val="69411"/>
              </a:srgbClr>
            </a:solidFill>
            <a:ln>
              <a:noFill/>
            </a:ln>
          </p:spPr>
        </p:sp>
        <p:sp>
          <p:nvSpPr>
            <p:cNvPr id="30" name="Google Shape;30;p25"/>
            <p:cNvSpPr/>
            <p:nvPr/>
          </p:nvSpPr>
          <p:spPr>
            <a:xfrm>
              <a:off x="8295776" y="-8467"/>
              <a:ext cx="857530" cy="6866467"/>
            </a:xfrm>
            <a:custGeom>
              <a:rect b="b" l="l" r="r" t="t"/>
              <a:pathLst>
                <a:path extrusionOk="0" h="6866467" w="1286933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F19279">
                <a:alpha val="6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5"/>
            <p:cNvSpPr/>
            <p:nvPr/>
          </p:nvSpPr>
          <p:spPr>
            <a:xfrm>
              <a:off x="8077231" y="-8468"/>
              <a:ext cx="1066770" cy="6866467"/>
            </a:xfrm>
            <a:custGeom>
              <a:rect b="b" l="l" r="r" t="t"/>
              <a:pathLst>
                <a:path extrusionOk="0" h="6866467" w="1270244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31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5"/>
            <p:cNvSpPr/>
            <p:nvPr/>
          </p:nvSpPr>
          <p:spPr>
            <a:xfrm>
              <a:off x="8060297" y="4893733"/>
              <a:ext cx="1094086" cy="1964267"/>
            </a:xfrm>
            <a:custGeom>
              <a:rect b="b" l="l" r="r" t="t"/>
              <a:pathLst>
                <a:path extrusionOk="0" h="3268133" w="18203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5"/>
            <p:cNvSpPr/>
            <p:nvPr/>
          </p:nvSpPr>
          <p:spPr>
            <a:xfrm>
              <a:off x="-8466" y="-8468"/>
              <a:ext cx="863600" cy="5698067"/>
            </a:xfrm>
            <a:custGeom>
              <a:rect b="b" l="l" r="r" t="t"/>
              <a:pathLst>
                <a:path extrusionOk="0" h="5698067" w="86360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4313"/>
              </a:schemeClr>
            </a:solidFill>
            <a:ln>
              <a:noFill/>
            </a:ln>
          </p:spPr>
        </p:sp>
      </p:grpSp>
      <p:sp>
        <p:nvSpPr>
          <p:cNvPr id="34" name="Google Shape;34;p25"/>
          <p:cNvSpPr txBox="1"/>
          <p:nvPr>
            <p:ph type="ctrTitle"/>
          </p:nvPr>
        </p:nvSpPr>
        <p:spPr>
          <a:xfrm>
            <a:off x="1130595" y="2404534"/>
            <a:ext cx="5826719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1" type="subTitle"/>
          </p:nvPr>
        </p:nvSpPr>
        <p:spPr>
          <a:xfrm>
            <a:off x="1130595" y="4050834"/>
            <a:ext cx="5826719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25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5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5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подпись">
  <p:cSld name="Заголовок и подпись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4"/>
          <p:cNvSpPr txBox="1"/>
          <p:nvPr>
            <p:ph type="title"/>
          </p:nvPr>
        </p:nvSpPr>
        <p:spPr>
          <a:xfrm>
            <a:off x="609600" y="609600"/>
            <a:ext cx="6347714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4"/>
          <p:cNvSpPr txBox="1"/>
          <p:nvPr>
            <p:ph idx="1" type="body"/>
          </p:nvPr>
        </p:nvSpPr>
        <p:spPr>
          <a:xfrm>
            <a:off x="609600" y="4470400"/>
            <a:ext cx="6347714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p34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4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4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 с подписью">
  <p:cSld name="Цитата с подписью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5"/>
          <p:cNvSpPr txBox="1"/>
          <p:nvPr>
            <p:ph type="title"/>
          </p:nvPr>
        </p:nvSpPr>
        <p:spPr>
          <a:xfrm>
            <a:off x="774885" y="609600"/>
            <a:ext cx="6072182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5"/>
          <p:cNvSpPr txBox="1"/>
          <p:nvPr>
            <p:ph idx="1" type="body"/>
          </p:nvPr>
        </p:nvSpPr>
        <p:spPr>
          <a:xfrm>
            <a:off x="1101074" y="3632200"/>
            <a:ext cx="54198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99" name="Google Shape;99;p35"/>
          <p:cNvSpPr txBox="1"/>
          <p:nvPr>
            <p:ph idx="2" type="body"/>
          </p:nvPr>
        </p:nvSpPr>
        <p:spPr>
          <a:xfrm>
            <a:off x="609598" y="4470400"/>
            <a:ext cx="6347715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0" name="Google Shape;100;p35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5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5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3" name="Google Shape;103;p35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ru-RU" sz="8000" u="none" cap="none" strike="noStrike">
                <a:solidFill>
                  <a:srgbClr val="F19279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5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ru-RU" sz="8000" u="none" cap="none" strike="noStrike">
                <a:solidFill>
                  <a:srgbClr val="F19279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очка имени">
  <p:cSld name="Карточка имени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6"/>
          <p:cNvSpPr txBox="1"/>
          <p:nvPr>
            <p:ph type="title"/>
          </p:nvPr>
        </p:nvSpPr>
        <p:spPr>
          <a:xfrm>
            <a:off x="609598" y="1931988"/>
            <a:ext cx="6347715" cy="2595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36"/>
          <p:cNvSpPr txBox="1"/>
          <p:nvPr>
            <p:ph idx="1" type="body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8" name="Google Shape;108;p36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36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6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 карточки имени">
  <p:cSld name="Цитата карточки имени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7"/>
          <p:cNvSpPr txBox="1"/>
          <p:nvPr>
            <p:ph type="title"/>
          </p:nvPr>
        </p:nvSpPr>
        <p:spPr>
          <a:xfrm>
            <a:off x="774885" y="609600"/>
            <a:ext cx="6072182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37"/>
          <p:cNvSpPr txBox="1"/>
          <p:nvPr>
            <p:ph idx="1" type="body"/>
          </p:nvPr>
        </p:nvSpPr>
        <p:spPr>
          <a:xfrm>
            <a:off x="609597" y="4013200"/>
            <a:ext cx="6347716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4" name="Google Shape;114;p37"/>
          <p:cNvSpPr txBox="1"/>
          <p:nvPr>
            <p:ph idx="2" type="body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5" name="Google Shape;115;p37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37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37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18" name="Google Shape;118;p37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ru-RU" sz="8000" u="none" cap="none" strike="noStrike">
                <a:solidFill>
                  <a:srgbClr val="F19279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7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ru-RU" sz="8000" u="none" cap="none" strike="noStrike">
                <a:solidFill>
                  <a:srgbClr val="F19279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Истина или ложь">
  <p:cSld name="Истина или ложь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8"/>
          <p:cNvSpPr txBox="1"/>
          <p:nvPr>
            <p:ph type="title"/>
          </p:nvPr>
        </p:nvSpPr>
        <p:spPr>
          <a:xfrm>
            <a:off x="615848" y="609600"/>
            <a:ext cx="6341465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38"/>
          <p:cNvSpPr txBox="1"/>
          <p:nvPr>
            <p:ph idx="1" type="body"/>
          </p:nvPr>
        </p:nvSpPr>
        <p:spPr>
          <a:xfrm>
            <a:off x="609597" y="4013200"/>
            <a:ext cx="6347716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23" name="Google Shape;123;p38"/>
          <p:cNvSpPr txBox="1"/>
          <p:nvPr>
            <p:ph idx="2" type="body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4" name="Google Shape;124;p38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38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38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9"/>
          <p:cNvSpPr txBox="1"/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39"/>
          <p:cNvSpPr txBox="1"/>
          <p:nvPr>
            <p:ph idx="1" type="body"/>
          </p:nvPr>
        </p:nvSpPr>
        <p:spPr>
          <a:xfrm rot="5400000">
            <a:off x="1843070" y="927120"/>
            <a:ext cx="3880773" cy="6347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0" name="Google Shape;130;p39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39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39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0"/>
          <p:cNvSpPr txBox="1"/>
          <p:nvPr>
            <p:ph type="title"/>
          </p:nvPr>
        </p:nvSpPr>
        <p:spPr>
          <a:xfrm rot="5400000">
            <a:off x="3840993" y="2745919"/>
            <a:ext cx="5251451" cy="9788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40"/>
          <p:cNvSpPr txBox="1"/>
          <p:nvPr>
            <p:ph idx="1" type="body"/>
          </p:nvPr>
        </p:nvSpPr>
        <p:spPr>
          <a:xfrm rot="5400000">
            <a:off x="581386" y="637812"/>
            <a:ext cx="5251451" cy="51950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6" name="Google Shape;136;p40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40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40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6"/>
          <p:cNvSpPr txBox="1"/>
          <p:nvPr>
            <p:ph type="title"/>
          </p:nvPr>
        </p:nvSpPr>
        <p:spPr>
          <a:xfrm>
            <a:off x="609598" y="2700868"/>
            <a:ext cx="6347715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b="0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6"/>
          <p:cNvSpPr txBox="1"/>
          <p:nvPr>
            <p:ph idx="1" type="body"/>
          </p:nvPr>
        </p:nvSpPr>
        <p:spPr>
          <a:xfrm>
            <a:off x="609598" y="4527448"/>
            <a:ext cx="6347715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" name="Google Shape;42;p26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6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6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/>
          <p:nvPr>
            <p:ph type="title"/>
          </p:nvPr>
        </p:nvSpPr>
        <p:spPr>
          <a:xfrm>
            <a:off x="609599" y="609600"/>
            <a:ext cx="6347714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7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7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8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/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" type="body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7" name="Google Shape;57;p29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9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9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0"/>
          <p:cNvSpPr txBox="1"/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0"/>
          <p:cNvSpPr txBox="1"/>
          <p:nvPr>
            <p:ph idx="1" type="body"/>
          </p:nvPr>
        </p:nvSpPr>
        <p:spPr>
          <a:xfrm>
            <a:off x="609599" y="2160983"/>
            <a:ext cx="309067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3" name="Google Shape;63;p30"/>
          <p:cNvSpPr txBox="1"/>
          <p:nvPr>
            <p:ph idx="2" type="body"/>
          </p:nvPr>
        </p:nvSpPr>
        <p:spPr>
          <a:xfrm>
            <a:off x="609599" y="2737246"/>
            <a:ext cx="3090672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4" name="Google Shape;64;p30"/>
          <p:cNvSpPr txBox="1"/>
          <p:nvPr>
            <p:ph idx="3" type="body"/>
          </p:nvPr>
        </p:nvSpPr>
        <p:spPr>
          <a:xfrm>
            <a:off x="3866640" y="2160983"/>
            <a:ext cx="309067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5" name="Google Shape;65;p30"/>
          <p:cNvSpPr txBox="1"/>
          <p:nvPr>
            <p:ph idx="4" type="body"/>
          </p:nvPr>
        </p:nvSpPr>
        <p:spPr>
          <a:xfrm>
            <a:off x="3866640" y="2737246"/>
            <a:ext cx="3090672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6" name="Google Shape;66;p30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0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0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1"/>
          <p:cNvSpPr txBox="1"/>
          <p:nvPr>
            <p:ph type="title"/>
          </p:nvPr>
        </p:nvSpPr>
        <p:spPr>
          <a:xfrm>
            <a:off x="609599" y="1498604"/>
            <a:ext cx="2790182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1"/>
          <p:cNvSpPr txBox="1"/>
          <p:nvPr>
            <p:ph idx="1" type="body"/>
          </p:nvPr>
        </p:nvSpPr>
        <p:spPr>
          <a:xfrm>
            <a:off x="3571275" y="514925"/>
            <a:ext cx="3386037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2" name="Google Shape;72;p31"/>
          <p:cNvSpPr txBox="1"/>
          <p:nvPr>
            <p:ph idx="2" type="body"/>
          </p:nvPr>
        </p:nvSpPr>
        <p:spPr>
          <a:xfrm>
            <a:off x="609599" y="2777069"/>
            <a:ext cx="2790182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40"/>
              <a:buNone/>
              <a:defRPr sz="105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9pPr>
          </a:lstStyle>
          <a:p/>
        </p:txBody>
      </p:sp>
      <p:sp>
        <p:nvSpPr>
          <p:cNvPr id="73" name="Google Shape;73;p31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1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1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2"/>
          <p:cNvSpPr txBox="1"/>
          <p:nvPr>
            <p:ph type="title"/>
          </p:nvPr>
        </p:nvSpPr>
        <p:spPr>
          <a:xfrm>
            <a:off x="609600" y="609600"/>
            <a:ext cx="6347714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2"/>
          <p:cNvSpPr txBox="1"/>
          <p:nvPr>
            <p:ph idx="1" type="body"/>
          </p:nvPr>
        </p:nvSpPr>
        <p:spPr>
          <a:xfrm>
            <a:off x="609600" y="2160589"/>
            <a:ext cx="3088109" cy="3880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79" name="Google Shape;79;p32"/>
          <p:cNvSpPr txBox="1"/>
          <p:nvPr>
            <p:ph idx="2" type="body"/>
          </p:nvPr>
        </p:nvSpPr>
        <p:spPr>
          <a:xfrm>
            <a:off x="3869204" y="2160590"/>
            <a:ext cx="3088110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80" name="Google Shape;80;p32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2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2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13F9A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3"/>
          <p:cNvSpPr txBox="1"/>
          <p:nvPr>
            <p:ph type="title"/>
          </p:nvPr>
        </p:nvSpPr>
        <p:spPr>
          <a:xfrm>
            <a:off x="609599" y="4800600"/>
            <a:ext cx="6347714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b="0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3"/>
          <p:cNvSpPr/>
          <p:nvPr>
            <p:ph idx="2" type="pic"/>
          </p:nvPr>
        </p:nvSpPr>
        <p:spPr>
          <a:xfrm>
            <a:off x="609599" y="609600"/>
            <a:ext cx="6347714" cy="3845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6" name="Google Shape;86;p33"/>
          <p:cNvSpPr txBox="1"/>
          <p:nvPr>
            <p:ph idx="1" type="body"/>
          </p:nvPr>
        </p:nvSpPr>
        <p:spPr>
          <a:xfrm>
            <a:off x="609599" y="5367338"/>
            <a:ext cx="6347714" cy="674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7" name="Google Shape;87;p33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3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3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4E7ED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4E7ED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4E7ED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4E7ED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4E7ED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4E7ED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4E7ED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4E7ED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4E7ED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2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Google Shape;7;p24"/>
            <p:cNvSpPr/>
            <p:nvPr/>
          </p:nvSpPr>
          <p:spPr>
            <a:xfrm>
              <a:off x="-8467" y="4013200"/>
              <a:ext cx="457200" cy="2853267"/>
            </a:xfrm>
            <a:custGeom>
              <a:rect b="b" l="l" r="r" t="t"/>
              <a:pathLst>
                <a:path extrusionOk="0" h="2853267" w="457200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431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" name="Google Shape;8;p24"/>
            <p:cNvCxnSpPr/>
            <p:nvPr/>
          </p:nvCxnSpPr>
          <p:spPr>
            <a:xfrm flipH="1" rot="10800000">
              <a:off x="5130830" y="4175605"/>
              <a:ext cx="4022475" cy="2682396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" name="Google Shape;9;p24"/>
            <p:cNvCxnSpPr/>
            <p:nvPr/>
          </p:nvCxnSpPr>
          <p:spPr>
            <a:xfrm>
              <a:off x="7042707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0" name="Google Shape;10;p24"/>
            <p:cNvSpPr/>
            <p:nvPr/>
          </p:nvSpPr>
          <p:spPr>
            <a:xfrm>
              <a:off x="6891896" y="1"/>
              <a:ext cx="2269442" cy="6866466"/>
            </a:xfrm>
            <a:custGeom>
              <a:rect b="b" l="l" r="r" t="t"/>
              <a:pathLst>
                <a:path extrusionOk="0" h="6866466" w="2269442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41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4"/>
            <p:cNvSpPr/>
            <p:nvPr/>
          </p:nvSpPr>
          <p:spPr>
            <a:xfrm>
              <a:off x="7205158" y="-8467"/>
              <a:ext cx="1948147" cy="6866467"/>
            </a:xfrm>
            <a:custGeom>
              <a:rect b="b" l="l" r="r" t="t"/>
              <a:pathLst>
                <a:path extrusionOk="0" h="6866467" w="194814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4"/>
            <p:cNvSpPr/>
            <p:nvPr/>
          </p:nvSpPr>
          <p:spPr>
            <a:xfrm>
              <a:off x="6637896" y="3920066"/>
              <a:ext cx="2513565" cy="2937933"/>
            </a:xfrm>
            <a:custGeom>
              <a:rect b="b" l="l" r="r" t="t"/>
              <a:pathLst>
                <a:path extrusionOk="0" h="3810000" w="3259667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372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4"/>
            <p:cNvSpPr/>
            <p:nvPr/>
          </p:nvSpPr>
          <p:spPr>
            <a:xfrm>
              <a:off x="7010429" y="-8467"/>
              <a:ext cx="2142876" cy="6866467"/>
            </a:xfrm>
            <a:custGeom>
              <a:rect b="b" l="l" r="r" t="t"/>
              <a:pathLst>
                <a:path extrusionOk="0" h="6866467" w="28532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C00">
                <a:alpha val="69411"/>
              </a:srgbClr>
            </a:solidFill>
            <a:ln>
              <a:noFill/>
            </a:ln>
          </p:spPr>
        </p:sp>
        <p:sp>
          <p:nvSpPr>
            <p:cNvPr id="14" name="Google Shape;14;p24"/>
            <p:cNvSpPr/>
            <p:nvPr/>
          </p:nvSpPr>
          <p:spPr>
            <a:xfrm>
              <a:off x="8295776" y="-8467"/>
              <a:ext cx="857530" cy="6866467"/>
            </a:xfrm>
            <a:custGeom>
              <a:rect b="b" l="l" r="r" t="t"/>
              <a:pathLst>
                <a:path extrusionOk="0" h="6866467" w="1286933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F19279">
                <a:alpha val="6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4"/>
            <p:cNvSpPr/>
            <p:nvPr/>
          </p:nvSpPr>
          <p:spPr>
            <a:xfrm>
              <a:off x="8077231" y="-8468"/>
              <a:ext cx="1066770" cy="6866467"/>
            </a:xfrm>
            <a:custGeom>
              <a:rect b="b" l="l" r="r" t="t"/>
              <a:pathLst>
                <a:path extrusionOk="0" h="6866467" w="1270244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31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8060297" y="4893733"/>
              <a:ext cx="1094086" cy="1964267"/>
            </a:xfrm>
            <a:custGeom>
              <a:rect b="b" l="l" r="r" t="t"/>
              <a:pathLst>
                <a:path extrusionOk="0" h="3268133" w="18203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24"/>
          <p:cNvSpPr txBox="1"/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24"/>
          <p:cNvSpPr txBox="1"/>
          <p:nvPr>
            <p:ph idx="1" type="body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9" name="Google Shape;19;p24"/>
          <p:cNvSpPr txBox="1"/>
          <p:nvPr>
            <p:ph idx="10" type="dt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0" name="Google Shape;20;p24"/>
          <p:cNvSpPr txBox="1"/>
          <p:nvPr>
            <p:ph idx="11" type="ftr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1" name="Google Shape;21;p24"/>
          <p:cNvSpPr txBox="1"/>
          <p:nvPr>
            <p:ph idx="12" type="sldNum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A59B9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.jpg"/><Relationship Id="rId9" Type="http://schemas.openxmlformats.org/officeDocument/2006/relationships/image" Target="../media/image2.png"/><Relationship Id="rId5" Type="http://schemas.openxmlformats.org/officeDocument/2006/relationships/image" Target="../media/image6.jpg"/><Relationship Id="rId6" Type="http://schemas.openxmlformats.org/officeDocument/2006/relationships/image" Target="../media/image20.jpg"/><Relationship Id="rId7" Type="http://schemas.openxmlformats.org/officeDocument/2006/relationships/image" Target="../media/image7.jpg"/><Relationship Id="rId8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Relationship Id="rId4" Type="http://schemas.openxmlformats.org/officeDocument/2006/relationships/image" Target="../media/image17.jpg"/><Relationship Id="rId9" Type="http://schemas.openxmlformats.org/officeDocument/2006/relationships/image" Target="../media/image4.jpg"/><Relationship Id="rId5" Type="http://schemas.openxmlformats.org/officeDocument/2006/relationships/image" Target="../media/image3.jpg"/><Relationship Id="rId6" Type="http://schemas.openxmlformats.org/officeDocument/2006/relationships/image" Target="../media/image16.jpg"/><Relationship Id="rId7" Type="http://schemas.openxmlformats.org/officeDocument/2006/relationships/image" Target="../media/image12.jpg"/><Relationship Id="rId8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6.jpg"/><Relationship Id="rId7" Type="http://schemas.openxmlformats.org/officeDocument/2006/relationships/image" Target="../media/image21.jpg"/><Relationship Id="rId8" Type="http://schemas.openxmlformats.org/officeDocument/2006/relationships/image" Target="../media/image2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6.jpg"/><Relationship Id="rId5" Type="http://schemas.openxmlformats.org/officeDocument/2006/relationships/image" Target="../media/image20.jpg"/><Relationship Id="rId6" Type="http://schemas.openxmlformats.org/officeDocument/2006/relationships/image" Target="../media/image7.jpg"/><Relationship Id="rId7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22.jpg"/><Relationship Id="rId5" Type="http://schemas.openxmlformats.org/officeDocument/2006/relationships/image" Target="../media/image30.jpg"/><Relationship Id="rId6" Type="http://schemas.openxmlformats.org/officeDocument/2006/relationships/image" Target="../media/image29.jpg"/><Relationship Id="rId7" Type="http://schemas.openxmlformats.org/officeDocument/2006/relationships/image" Target="../media/image27.jpg"/><Relationship Id="rId8" Type="http://schemas.openxmlformats.org/officeDocument/2006/relationships/image" Target="../media/image3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g"/><Relationship Id="rId4" Type="http://schemas.openxmlformats.org/officeDocument/2006/relationships/image" Target="../media/image40.jpg"/><Relationship Id="rId9" Type="http://schemas.openxmlformats.org/officeDocument/2006/relationships/image" Target="../media/image50.jpg"/><Relationship Id="rId5" Type="http://schemas.openxmlformats.org/officeDocument/2006/relationships/image" Target="../media/image44.jpg"/><Relationship Id="rId6" Type="http://schemas.openxmlformats.org/officeDocument/2006/relationships/image" Target="../media/image46.jpg"/><Relationship Id="rId7" Type="http://schemas.openxmlformats.org/officeDocument/2006/relationships/image" Target="../media/image37.jpg"/><Relationship Id="rId8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Relationship Id="rId4" Type="http://schemas.openxmlformats.org/officeDocument/2006/relationships/image" Target="../media/image35.jpg"/><Relationship Id="rId9" Type="http://schemas.openxmlformats.org/officeDocument/2006/relationships/image" Target="../media/image38.jpg"/><Relationship Id="rId5" Type="http://schemas.openxmlformats.org/officeDocument/2006/relationships/image" Target="../media/image51.jpg"/><Relationship Id="rId6" Type="http://schemas.openxmlformats.org/officeDocument/2006/relationships/image" Target="../media/image41.jpg"/><Relationship Id="rId7" Type="http://schemas.openxmlformats.org/officeDocument/2006/relationships/image" Target="../media/image33.jpg"/><Relationship Id="rId8" Type="http://schemas.openxmlformats.org/officeDocument/2006/relationships/image" Target="../media/image31.jpg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Relationship Id="rId4" Type="http://schemas.openxmlformats.org/officeDocument/2006/relationships/image" Target="../media/image52.jpg"/><Relationship Id="rId9" Type="http://schemas.openxmlformats.org/officeDocument/2006/relationships/image" Target="../media/image45.jpg"/><Relationship Id="rId5" Type="http://schemas.openxmlformats.org/officeDocument/2006/relationships/image" Target="../media/image39.jpg"/><Relationship Id="rId6" Type="http://schemas.openxmlformats.org/officeDocument/2006/relationships/image" Target="../media/image49.jpg"/><Relationship Id="rId7" Type="http://schemas.openxmlformats.org/officeDocument/2006/relationships/image" Target="../media/image42.jpg"/><Relationship Id="rId8" Type="http://schemas.openxmlformats.org/officeDocument/2006/relationships/image" Target="../media/image4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7.png"/><Relationship Id="rId4" Type="http://schemas.openxmlformats.org/officeDocument/2006/relationships/image" Target="../media/image53.png"/><Relationship Id="rId5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"/>
          <p:cNvPicPr preferRelativeResize="0"/>
          <p:nvPr/>
        </p:nvPicPr>
        <p:blipFill rotWithShape="1">
          <a:blip r:embed="rId3">
            <a:alphaModFix/>
          </a:blip>
          <a:srcRect b="14363" l="0" r="9041" t="5302"/>
          <a:stretch/>
        </p:blipFill>
        <p:spPr>
          <a:xfrm>
            <a:off x="4845500" y="580625"/>
            <a:ext cx="2257775" cy="80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"/>
          <p:cNvSpPr txBox="1"/>
          <p:nvPr>
            <p:ph idx="1" type="subTitle"/>
          </p:nvPr>
        </p:nvSpPr>
        <p:spPr>
          <a:xfrm>
            <a:off x="-20472" y="5864336"/>
            <a:ext cx="3168300" cy="11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84"/>
              <a:buNone/>
            </a:pPr>
            <a:r>
              <a:rPr b="1" lang="ru-RU" sz="1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РУКОВОДИТЕЛЬ ПРОЕКТА: </a:t>
            </a:r>
            <a:br>
              <a:rPr lang="ru-RU" sz="1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ТОКАРЕВА ИРИНА ИВАНОВНА </a:t>
            </a:r>
            <a:br>
              <a:rPr lang="ru-RU" sz="1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контакты</a:t>
            </a:r>
            <a:r>
              <a:rPr lang="ru-RU" sz="1400">
                <a:solidFill>
                  <a:srgbClr val="B43512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ru-RU" sz="140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+79224137575</a:t>
            </a:r>
            <a:br>
              <a:rPr lang="ru-RU" sz="1400">
                <a:solidFill>
                  <a:srgbClr val="B4351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40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lang="ru-RU" sz="140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ochta_makovey@bk.ru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2"/>
              <a:buNone/>
            </a:pPr>
            <a:r>
              <a:t/>
            </a:r>
            <a:endParaRPr sz="1665"/>
          </a:p>
        </p:txBody>
      </p:sp>
      <p:sp>
        <p:nvSpPr>
          <p:cNvPr id="145" name="Google Shape;145;p1"/>
          <p:cNvSpPr txBox="1"/>
          <p:nvPr/>
        </p:nvSpPr>
        <p:spPr>
          <a:xfrm>
            <a:off x="596950" y="1603675"/>
            <a:ext cx="54336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6" name="Google Shape;146;p1"/>
          <p:cNvPicPr preferRelativeResize="0"/>
          <p:nvPr/>
        </p:nvPicPr>
        <p:blipFill rotWithShape="1">
          <a:blip r:embed="rId4">
            <a:alphaModFix/>
          </a:blip>
          <a:srcRect b="36664" l="9086" r="6468" t="37903"/>
          <a:stretch/>
        </p:blipFill>
        <p:spPr>
          <a:xfrm>
            <a:off x="660154" y="2701475"/>
            <a:ext cx="2555024" cy="72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"/>
          <p:cNvPicPr preferRelativeResize="0"/>
          <p:nvPr/>
        </p:nvPicPr>
        <p:blipFill rotWithShape="1">
          <a:blip r:embed="rId5">
            <a:alphaModFix/>
          </a:blip>
          <a:srcRect b="7320" l="16415" r="15975" t="9207"/>
          <a:stretch/>
        </p:blipFill>
        <p:spPr>
          <a:xfrm>
            <a:off x="3561543" y="3776166"/>
            <a:ext cx="1093920" cy="1343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8100" y="3687329"/>
            <a:ext cx="1343584" cy="1343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36773" y="5190357"/>
            <a:ext cx="1309992" cy="130999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"/>
          <p:cNvSpPr txBox="1"/>
          <p:nvPr/>
        </p:nvSpPr>
        <p:spPr>
          <a:xfrm>
            <a:off x="4736301" y="4081125"/>
            <a:ext cx="16086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latin typeface="Montserrat"/>
                <a:ea typeface="Montserrat"/>
                <a:cs typeface="Montserrat"/>
                <a:sym typeface="Montserrat"/>
              </a:rPr>
              <a:t>мастерская 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latin typeface="Montserrat"/>
                <a:ea typeface="Montserrat"/>
                <a:cs typeface="Montserrat"/>
                <a:sym typeface="Montserrat"/>
              </a:rPr>
              <a:t>керамики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1"/>
          <p:cNvSpPr/>
          <p:nvPr/>
        </p:nvSpPr>
        <p:spPr>
          <a:xfrm>
            <a:off x="1046325" y="751225"/>
            <a:ext cx="3217500" cy="1412700"/>
          </a:xfrm>
          <a:prstGeom prst="rect">
            <a:avLst/>
          </a:prstGeom>
          <a:noFill/>
          <a:ln cap="flat" cmpd="sng" w="28575">
            <a:solidFill>
              <a:srgbClr val="157D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"/>
          <p:cNvSpPr txBox="1"/>
          <p:nvPr/>
        </p:nvSpPr>
        <p:spPr>
          <a:xfrm>
            <a:off x="4797676" y="5480575"/>
            <a:ext cx="16086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latin typeface="Montserrat"/>
                <a:ea typeface="Montserrat"/>
                <a:cs typeface="Montserrat"/>
                <a:sym typeface="Montserrat"/>
              </a:rPr>
              <a:t>мастерская 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latin typeface="Montserrat"/>
                <a:ea typeface="Montserrat"/>
                <a:cs typeface="Montserrat"/>
                <a:sym typeface="Montserrat"/>
              </a:rPr>
              <a:t>рукоделия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F:\презентации\Логотип_СЧАСТЬЕ.jpg" id="153" name="Google Shape;153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00913" y="181875"/>
            <a:ext cx="2933416" cy="186034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"/>
          <p:cNvSpPr txBox="1"/>
          <p:nvPr/>
        </p:nvSpPr>
        <p:spPr>
          <a:xfrm>
            <a:off x="1931674" y="3957775"/>
            <a:ext cx="15471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latin typeface="Montserrat"/>
                <a:ea typeface="Montserrat"/>
                <a:cs typeface="Montserrat"/>
                <a:sym typeface="Montserrat"/>
              </a:rPr>
              <a:t>свечная и мыльная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latin typeface="Montserrat"/>
                <a:ea typeface="Montserrat"/>
                <a:cs typeface="Montserrat"/>
                <a:sym typeface="Montserrat"/>
              </a:rPr>
              <a:t>мастерская 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5" name="Google Shape;155;p1"/>
          <p:cNvPicPr preferRelativeResize="0"/>
          <p:nvPr/>
        </p:nvPicPr>
        <p:blipFill rotWithShape="1">
          <a:blip r:embed="rId9">
            <a:alphaModFix/>
          </a:blip>
          <a:srcRect b="5946" l="13627" r="14233" t="5698"/>
          <a:stretch/>
        </p:blipFill>
        <p:spPr>
          <a:xfrm>
            <a:off x="5286650" y="1431650"/>
            <a:ext cx="1498050" cy="21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"/>
          <p:cNvSpPr txBox="1"/>
          <p:nvPr/>
        </p:nvSpPr>
        <p:spPr>
          <a:xfrm>
            <a:off x="5390000" y="22925"/>
            <a:ext cx="15471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latin typeface="Montserrat"/>
                <a:ea typeface="Montserrat"/>
                <a:cs typeface="Montserrat"/>
                <a:sym typeface="Montserrat"/>
              </a:rPr>
              <a:t>при поддержке: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1"/>
          <p:cNvSpPr/>
          <p:nvPr/>
        </p:nvSpPr>
        <p:spPr>
          <a:xfrm>
            <a:off x="4661500" y="935375"/>
            <a:ext cx="146400" cy="168300"/>
          </a:xfrm>
          <a:prstGeom prst="diamond">
            <a:avLst/>
          </a:prstGeom>
          <a:solidFill>
            <a:srgbClr val="157DA2"/>
          </a:solidFill>
          <a:ln cap="flat" cmpd="sng" w="9525">
            <a:solidFill>
              <a:srgbClr val="157D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"/>
          <p:cNvSpPr/>
          <p:nvPr/>
        </p:nvSpPr>
        <p:spPr>
          <a:xfrm>
            <a:off x="5013175" y="3058600"/>
            <a:ext cx="146400" cy="168300"/>
          </a:xfrm>
          <a:prstGeom prst="diamond">
            <a:avLst/>
          </a:prstGeom>
          <a:solidFill>
            <a:srgbClr val="157DA2"/>
          </a:solidFill>
          <a:ln cap="flat" cmpd="sng" w="9525">
            <a:solidFill>
              <a:srgbClr val="157D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aed1e5f68c_0_88"/>
          <p:cNvSpPr txBox="1"/>
          <p:nvPr/>
        </p:nvSpPr>
        <p:spPr>
          <a:xfrm>
            <a:off x="152400" y="-152400"/>
            <a:ext cx="7405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ru-RU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Программа социальной инклюзивной адаптации  для детей и подростков с РАС, ОВЗ и другими ментальными нарушениями </a:t>
            </a:r>
            <a:r>
              <a:rPr b="1" i="1" lang="ru-RU" sz="2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«</a:t>
            </a:r>
            <a:r>
              <a:rPr b="1" i="1" lang="ru-RU" sz="2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Я учусь жить</a:t>
            </a:r>
            <a:r>
              <a:rPr b="1" i="1" lang="ru-RU" sz="2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»</a:t>
            </a:r>
            <a:r>
              <a:rPr i="1" lang="ru-RU" sz="2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</p:txBody>
      </p:sp>
      <p:pic>
        <p:nvPicPr>
          <p:cNvPr id="222" name="Google Shape;222;gaed1e5f68c_0_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7524" y="1168738"/>
            <a:ext cx="2372998" cy="2519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aed1e5f68c_0_88"/>
          <p:cNvPicPr preferRelativeResize="0"/>
          <p:nvPr/>
        </p:nvPicPr>
        <p:blipFill rotWithShape="1">
          <a:blip r:embed="rId4">
            <a:alphaModFix/>
          </a:blip>
          <a:srcRect b="0" l="0" r="0" t="23896"/>
          <a:stretch/>
        </p:blipFill>
        <p:spPr>
          <a:xfrm>
            <a:off x="132000" y="1402988"/>
            <a:ext cx="2520003" cy="191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aed1e5f68c_0_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9425" y="4921631"/>
            <a:ext cx="2754001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aed1e5f68c_0_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4157" y="1258600"/>
            <a:ext cx="2766960" cy="25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aed1e5f68c_0_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2000" y="4487725"/>
            <a:ext cx="288144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aed1e5f68c_0_8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64775" y="4487725"/>
            <a:ext cx="288144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aed1e5f68c_0_88"/>
          <p:cNvPicPr preferRelativeResize="0"/>
          <p:nvPr/>
        </p:nvPicPr>
        <p:blipFill rotWithShape="1">
          <a:blip r:embed="rId9">
            <a:alphaModFix/>
          </a:blip>
          <a:srcRect b="-20004" l="0" r="-19961" t="0"/>
          <a:stretch/>
        </p:blipFill>
        <p:spPr>
          <a:xfrm>
            <a:off x="1663838" y="3121900"/>
            <a:ext cx="2567316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aed1e5f68c_0_8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01903" y="2892800"/>
            <a:ext cx="2160000" cy="21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aed1e5f68c_0_93"/>
          <p:cNvSpPr txBox="1"/>
          <p:nvPr/>
        </p:nvSpPr>
        <p:spPr>
          <a:xfrm>
            <a:off x="183600" y="-76200"/>
            <a:ext cx="7405200" cy="1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ru-RU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Проект </a:t>
            </a:r>
            <a:endParaRPr b="1" i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ru-RU" sz="28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«Шаг в будущее, поиск талантов»</a:t>
            </a:r>
            <a:r>
              <a:rPr i="1" lang="ru-RU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2800"/>
          </a:p>
        </p:txBody>
      </p:sp>
      <p:pic>
        <p:nvPicPr>
          <p:cNvPr id="235" name="Google Shape;235;gaed1e5f68c_0_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6725" y="1127075"/>
            <a:ext cx="24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aed1e5f68c_0_93"/>
          <p:cNvPicPr preferRelativeResize="0"/>
          <p:nvPr/>
        </p:nvPicPr>
        <p:blipFill rotWithShape="1">
          <a:blip r:embed="rId4">
            <a:alphaModFix/>
          </a:blip>
          <a:srcRect b="17334" l="0" r="0" t="0"/>
          <a:stretch/>
        </p:blipFill>
        <p:spPr>
          <a:xfrm>
            <a:off x="6598875" y="1158174"/>
            <a:ext cx="1965022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aed1e5f68c_0_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5925" y="1127075"/>
            <a:ext cx="2395946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aed1e5f68c_0_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5256" y="4247457"/>
            <a:ext cx="288576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aed1e5f68c_0_9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18960" y="4939425"/>
            <a:ext cx="2400282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aed1e5f68c_0_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0797" y="4949600"/>
            <a:ext cx="2400282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aed1e5f68c_0_9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6997" y="3003275"/>
            <a:ext cx="2400282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aed1e5f68c_0_9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25775" y="2668793"/>
            <a:ext cx="2877120" cy="21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aed1e5f68c_0_63"/>
          <p:cNvSpPr txBox="1"/>
          <p:nvPr/>
        </p:nvSpPr>
        <p:spPr>
          <a:xfrm>
            <a:off x="228600" y="76200"/>
            <a:ext cx="7376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ru-RU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Проект «</a:t>
            </a:r>
            <a:r>
              <a:rPr b="1" i="1" lang="ru-RU" sz="2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Социальная профориентация и трудовая адаптация подростков и людей с РАС, ОВЗ и другими ментальными нарушениями»</a:t>
            </a:r>
            <a:r>
              <a:rPr i="1" lang="ru-RU" sz="2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2200"/>
          </a:p>
        </p:txBody>
      </p:sp>
      <p:pic>
        <p:nvPicPr>
          <p:cNvPr id="248" name="Google Shape;248;gaed1e5f68c_0_63"/>
          <p:cNvPicPr preferRelativeResize="0"/>
          <p:nvPr/>
        </p:nvPicPr>
        <p:blipFill rotWithShape="1">
          <a:blip r:embed="rId3">
            <a:alphaModFix/>
          </a:blip>
          <a:srcRect b="36664" l="9086" r="6468" t="37903"/>
          <a:stretch/>
        </p:blipFill>
        <p:spPr>
          <a:xfrm>
            <a:off x="624775" y="2226975"/>
            <a:ext cx="2738376" cy="77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aed1e5f68c_0_63"/>
          <p:cNvPicPr preferRelativeResize="0"/>
          <p:nvPr/>
        </p:nvPicPr>
        <p:blipFill rotWithShape="1">
          <a:blip r:embed="rId4">
            <a:alphaModFix/>
          </a:blip>
          <a:srcRect b="7320" l="16415" r="15975" t="9207"/>
          <a:stretch/>
        </p:blipFill>
        <p:spPr>
          <a:xfrm>
            <a:off x="4400925" y="1724800"/>
            <a:ext cx="117242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aed1e5f68c_0_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7550" y="3816975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aed1e5f68c_0_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43401" y="3850076"/>
            <a:ext cx="1404000" cy="14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aed1e5f68c_0_63"/>
          <p:cNvSpPr txBox="1"/>
          <p:nvPr/>
        </p:nvSpPr>
        <p:spPr>
          <a:xfrm>
            <a:off x="5659975" y="2051650"/>
            <a:ext cx="15471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latin typeface="Montserrat"/>
                <a:ea typeface="Montserrat"/>
                <a:cs typeface="Montserrat"/>
                <a:sym typeface="Montserrat"/>
              </a:rPr>
              <a:t>мастерская 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latin typeface="Montserrat"/>
                <a:ea typeface="Montserrat"/>
                <a:cs typeface="Montserrat"/>
                <a:sym typeface="Montserrat"/>
              </a:rPr>
              <a:t>керамики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gaed1e5f68c_0_63"/>
          <p:cNvSpPr txBox="1"/>
          <p:nvPr/>
        </p:nvSpPr>
        <p:spPr>
          <a:xfrm>
            <a:off x="5801950" y="4161125"/>
            <a:ext cx="15471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latin typeface="Montserrat"/>
                <a:ea typeface="Montserrat"/>
                <a:cs typeface="Montserrat"/>
                <a:sym typeface="Montserrat"/>
              </a:rPr>
              <a:t>мастерская 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latin typeface="Montserrat"/>
                <a:ea typeface="Montserrat"/>
                <a:cs typeface="Montserrat"/>
                <a:sym typeface="Montserrat"/>
              </a:rPr>
              <a:t>рукоделия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Google Shape;254;gaed1e5f68c_0_63"/>
          <p:cNvSpPr txBox="1"/>
          <p:nvPr/>
        </p:nvSpPr>
        <p:spPr>
          <a:xfrm>
            <a:off x="1987550" y="4106825"/>
            <a:ext cx="15471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latin typeface="Montserrat"/>
                <a:ea typeface="Montserrat"/>
                <a:cs typeface="Montserrat"/>
                <a:sym typeface="Montserrat"/>
              </a:rPr>
              <a:t>свечная и мыльная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latin typeface="Montserrat"/>
                <a:ea typeface="Montserrat"/>
                <a:cs typeface="Montserrat"/>
                <a:sym typeface="Montserrat"/>
              </a:rPr>
              <a:t>мастерская 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5" name="Google Shape;255;gaed1e5f68c_0_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9050" y="3006000"/>
            <a:ext cx="284750" cy="28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aed1e5f68c_0_63"/>
          <p:cNvSpPr txBox="1"/>
          <p:nvPr/>
        </p:nvSpPr>
        <p:spPr>
          <a:xfrm>
            <a:off x="1095000" y="2970025"/>
            <a:ext cx="2268300" cy="4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latin typeface="Montserrat"/>
                <a:ea typeface="Montserrat"/>
                <a:cs typeface="Montserrat"/>
                <a:sym typeface="Montserrat"/>
              </a:rPr>
              <a:t>@puzzle_tipografiya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7" name="Google Shape;257;gaed1e5f68c_0_63"/>
          <p:cNvSpPr txBox="1"/>
          <p:nvPr/>
        </p:nvSpPr>
        <p:spPr>
          <a:xfrm>
            <a:off x="1095000" y="5254350"/>
            <a:ext cx="2268300" cy="4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latin typeface="Montserrat"/>
                <a:ea typeface="Montserrat"/>
                <a:cs typeface="Montserrat"/>
                <a:sym typeface="Montserrat"/>
              </a:rPr>
              <a:t>@happy_svechi_milo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8" name="Google Shape;258;gaed1e5f68c_0_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9050" y="5330550"/>
            <a:ext cx="284750" cy="28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aed1e5f68c_0_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5750" y="3227425"/>
            <a:ext cx="284750" cy="28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aed1e5f68c_0_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4525" y="5392775"/>
            <a:ext cx="284750" cy="28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aed1e5f68c_0_63"/>
          <p:cNvSpPr txBox="1"/>
          <p:nvPr/>
        </p:nvSpPr>
        <p:spPr>
          <a:xfrm>
            <a:off x="5114325" y="3165200"/>
            <a:ext cx="2268300" cy="4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latin typeface="Montserrat"/>
                <a:ea typeface="Montserrat"/>
                <a:cs typeface="Montserrat"/>
                <a:sym typeface="Montserrat"/>
              </a:rPr>
              <a:t>@happi.keramika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gaed1e5f68c_0_63"/>
          <p:cNvSpPr txBox="1"/>
          <p:nvPr/>
        </p:nvSpPr>
        <p:spPr>
          <a:xfrm>
            <a:off x="4938775" y="5282300"/>
            <a:ext cx="2268300" cy="4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latin typeface="Montserrat"/>
                <a:ea typeface="Montserrat"/>
                <a:cs typeface="Montserrat"/>
                <a:sym typeface="Montserrat"/>
              </a:rPr>
              <a:t>@rukodelie_happy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aed1e5f68c_0_8"/>
          <p:cNvPicPr preferRelativeResize="0"/>
          <p:nvPr/>
        </p:nvPicPr>
        <p:blipFill rotWithShape="1">
          <a:blip r:embed="rId3">
            <a:alphaModFix/>
          </a:blip>
          <a:srcRect b="36664" l="9086" r="6468" t="37903"/>
          <a:stretch/>
        </p:blipFill>
        <p:spPr>
          <a:xfrm>
            <a:off x="1218225" y="16675"/>
            <a:ext cx="4276948" cy="120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aed1e5f68c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6950" y="926800"/>
            <a:ext cx="3585974" cy="351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aed1e5f68c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5475" y="4115425"/>
            <a:ext cx="2229050" cy="219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aed1e5f68c_0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00000">
            <a:off x="2389599" y="1534051"/>
            <a:ext cx="2019601" cy="198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aed1e5f68c_0_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600002">
            <a:off x="541773" y="1597435"/>
            <a:ext cx="2023561" cy="197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aed1e5f68c_0_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31025" y="4191637"/>
            <a:ext cx="2134874" cy="208330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aed1e5f68c_0_8"/>
          <p:cNvSpPr txBox="1"/>
          <p:nvPr/>
        </p:nvSpPr>
        <p:spPr>
          <a:xfrm>
            <a:off x="1737175" y="3349550"/>
            <a:ext cx="15471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latin typeface="Montserrat"/>
                <a:ea typeface="Montserrat"/>
                <a:cs typeface="Montserrat"/>
                <a:sym typeface="Montserrat"/>
              </a:rPr>
              <a:t>печать на ткани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" name="Google Shape;274;gaed1e5f68c_0_8"/>
          <p:cNvSpPr txBox="1"/>
          <p:nvPr/>
        </p:nvSpPr>
        <p:spPr>
          <a:xfrm>
            <a:off x="6717225" y="4387225"/>
            <a:ext cx="17988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latin typeface="Montserrat"/>
                <a:ea typeface="Montserrat"/>
                <a:cs typeface="Montserrat"/>
                <a:sym typeface="Montserrat"/>
              </a:rPr>
              <a:t>инклюзивная продукция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gaed1e5f68c_0_8"/>
          <p:cNvSpPr txBox="1"/>
          <p:nvPr/>
        </p:nvSpPr>
        <p:spPr>
          <a:xfrm>
            <a:off x="1714075" y="6274938"/>
            <a:ext cx="17988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latin typeface="Montserrat"/>
                <a:ea typeface="Montserrat"/>
                <a:cs typeface="Montserrat"/>
                <a:sym typeface="Montserrat"/>
              </a:rPr>
              <a:t>полиграфия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gaed1e5f68c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9250" y="1240244"/>
            <a:ext cx="2187383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aed1e5f68c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94" y="2028137"/>
            <a:ext cx="1672942" cy="287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aed1e5f68c_0_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2275" y="3844638"/>
            <a:ext cx="3841156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aed1e5f68c_0_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29775" y="458825"/>
            <a:ext cx="2161824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aed1e5f68c_0_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16331" y="4100850"/>
            <a:ext cx="2966423" cy="25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aed1e5f68c_0_22"/>
          <p:cNvSpPr txBox="1"/>
          <p:nvPr/>
        </p:nvSpPr>
        <p:spPr>
          <a:xfrm>
            <a:off x="1694450" y="612125"/>
            <a:ext cx="48270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0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мастерская керамики</a:t>
            </a:r>
            <a:endParaRPr b="1" sz="30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6" name="Google Shape;286;gaed1e5f68c_0_22"/>
          <p:cNvPicPr preferRelativeResize="0"/>
          <p:nvPr/>
        </p:nvPicPr>
        <p:blipFill rotWithShape="1">
          <a:blip r:embed="rId8">
            <a:alphaModFix/>
          </a:blip>
          <a:srcRect b="7320" l="16415" r="15975" t="9207"/>
          <a:stretch/>
        </p:blipFill>
        <p:spPr>
          <a:xfrm>
            <a:off x="152400" y="122700"/>
            <a:ext cx="1465852" cy="180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aed1e5f68c_0_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72000" y="1240250"/>
            <a:ext cx="2033016" cy="32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aed1e5f68c_0_35"/>
          <p:cNvSpPr txBox="1"/>
          <p:nvPr/>
        </p:nvSpPr>
        <p:spPr>
          <a:xfrm>
            <a:off x="1770650" y="535925"/>
            <a:ext cx="51447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0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мастерская рукоделия</a:t>
            </a:r>
            <a:endParaRPr b="1" sz="30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3" name="Google Shape;293;gaed1e5f68c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350" y="110200"/>
            <a:ext cx="1620000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aed1e5f68c_0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59882" y="4177769"/>
            <a:ext cx="2202937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aed1e5f68c_0_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2454" y="1265525"/>
            <a:ext cx="2188414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aed1e5f68c_0_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1230" y="1820650"/>
            <a:ext cx="1838124" cy="283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aed1e5f68c_0_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13374" y="168225"/>
            <a:ext cx="2087999" cy="360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aed1e5f68c_0_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68925" y="4019225"/>
            <a:ext cx="5400002" cy="27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aed1e5f68c_0_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10152" y="1859800"/>
            <a:ext cx="2271496" cy="18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aed1e5f68c_0_49"/>
          <p:cNvSpPr txBox="1"/>
          <p:nvPr/>
        </p:nvSpPr>
        <p:spPr>
          <a:xfrm>
            <a:off x="2077525" y="460450"/>
            <a:ext cx="51447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0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свечная и мыльная </a:t>
            </a:r>
            <a:r>
              <a:rPr b="1" lang="ru-RU" sz="30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мастерская</a:t>
            </a:r>
            <a:endParaRPr b="1" sz="30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5" name="Google Shape;305;gaed1e5f68c_0_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00" y="102350"/>
            <a:ext cx="18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aed1e5f68c_0_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025" y="3868450"/>
            <a:ext cx="216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aed1e5f68c_0_49"/>
          <p:cNvPicPr preferRelativeResize="0"/>
          <p:nvPr/>
        </p:nvPicPr>
        <p:blipFill rotWithShape="1">
          <a:blip r:embed="rId5">
            <a:alphaModFix/>
          </a:blip>
          <a:srcRect b="13851" l="7995" r="6211" t="8551"/>
          <a:stretch/>
        </p:blipFill>
        <p:spPr>
          <a:xfrm>
            <a:off x="7222225" y="3794375"/>
            <a:ext cx="1729701" cy="279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aed1e5f68c_0_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1925" y="151850"/>
            <a:ext cx="2430000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aed1e5f68c_0_49"/>
          <p:cNvPicPr preferRelativeResize="0"/>
          <p:nvPr/>
        </p:nvPicPr>
        <p:blipFill rotWithShape="1">
          <a:blip r:embed="rId7">
            <a:alphaModFix/>
          </a:blip>
          <a:srcRect b="10714" l="14363" r="18137" t="0"/>
          <a:stretch/>
        </p:blipFill>
        <p:spPr>
          <a:xfrm>
            <a:off x="102275" y="1985400"/>
            <a:ext cx="243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aed1e5f68c_0_49"/>
          <p:cNvPicPr preferRelativeResize="0"/>
          <p:nvPr/>
        </p:nvPicPr>
        <p:blipFill rotWithShape="1">
          <a:blip r:embed="rId8">
            <a:alphaModFix/>
          </a:blip>
          <a:srcRect b="0" l="4505" r="9019" t="0"/>
          <a:stretch/>
        </p:blipFill>
        <p:spPr>
          <a:xfrm>
            <a:off x="2692463" y="1680863"/>
            <a:ext cx="3113000" cy="2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aed1e5f68c_0_49"/>
          <p:cNvPicPr preferRelativeResize="0"/>
          <p:nvPr/>
        </p:nvPicPr>
        <p:blipFill rotWithShape="1">
          <a:blip r:embed="rId9">
            <a:alphaModFix/>
          </a:blip>
          <a:srcRect b="0" l="13524" r="17438" t="0"/>
          <a:stretch/>
        </p:blipFill>
        <p:spPr>
          <a:xfrm>
            <a:off x="2467688" y="4020800"/>
            <a:ext cx="2485276" cy="2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aed1e5f68c_0_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7638" y="3148450"/>
            <a:ext cx="201600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3"/>
          <p:cNvSpPr txBox="1"/>
          <p:nvPr>
            <p:ph type="title"/>
          </p:nvPr>
        </p:nvSpPr>
        <p:spPr>
          <a:xfrm>
            <a:off x="-57800" y="307575"/>
            <a:ext cx="7843200" cy="7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rebuchet MS"/>
              <a:buNone/>
            </a:pPr>
            <a:r>
              <a:rPr b="1" i="1" lang="ru-RU" sz="4400">
                <a:latin typeface="Montserrat"/>
                <a:ea typeface="Montserrat"/>
                <a:cs typeface="Montserrat"/>
                <a:sym typeface="Montserrat"/>
              </a:rPr>
              <a:t>Спасибо за внимание!</a:t>
            </a:r>
            <a:endParaRPr b="1" i="1"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" name="Google Shape;318;p23"/>
          <p:cNvSpPr txBox="1"/>
          <p:nvPr/>
        </p:nvSpPr>
        <p:spPr>
          <a:xfrm>
            <a:off x="101575" y="1072425"/>
            <a:ext cx="9042300" cy="4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3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звоните</a:t>
            </a:r>
            <a:r>
              <a:rPr b="1" i="1" lang="ru-RU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ru-RU" sz="2300">
                <a:latin typeface="Montserrat"/>
                <a:ea typeface="Montserrat"/>
                <a:cs typeface="Montserrat"/>
                <a:sym typeface="Montserrat"/>
              </a:rPr>
              <a:t>642-542</a:t>
            </a:r>
            <a:endParaRPr b="1" i="1"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 u="sng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приходите в гости</a:t>
            </a:r>
            <a:r>
              <a:rPr b="1" i="1" lang="ru-RU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ru-RU" sz="2300">
                <a:latin typeface="Montserrat"/>
                <a:ea typeface="Montserrat"/>
                <a:cs typeface="Montserrat"/>
                <a:sym typeface="Montserrat"/>
              </a:rPr>
              <a:t>г. Сургут, ул. Рабочая, 31 (вход с торца)</a:t>
            </a:r>
            <a:endParaRPr b="1" i="1"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 u="sng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заходите на сайт</a:t>
            </a:r>
            <a:r>
              <a:rPr b="1" i="1" lang="ru-RU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ru-RU" sz="2300">
                <a:latin typeface="Montserrat"/>
                <a:ea typeface="Montserrat"/>
                <a:cs typeface="Montserrat"/>
                <a:sym typeface="Montserrat"/>
              </a:rPr>
              <a:t>сургут.счастье.инфо</a:t>
            </a:r>
            <a:endParaRPr b="1" i="1"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 u="sng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пишите</a:t>
            </a:r>
            <a:r>
              <a:rPr b="1" i="1" lang="ru-RU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ru-RU" sz="2300">
                <a:latin typeface="Montserrat"/>
                <a:ea typeface="Montserrat"/>
                <a:cs typeface="Montserrat"/>
                <a:sym typeface="Montserrat"/>
              </a:rPr>
              <a:t>happi86@bk.ru</a:t>
            </a:r>
            <a:endParaRPr b="1" i="1"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 u="sng">
              <a:solidFill>
                <a:srgbClr val="A9371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A93718"/>
                </a:solidFill>
                <a:latin typeface="Montserrat"/>
                <a:ea typeface="Montserrat"/>
                <a:cs typeface="Montserrat"/>
                <a:sym typeface="Montserrat"/>
              </a:rPr>
              <a:t>подписывайтесь</a:t>
            </a:r>
            <a:r>
              <a:rPr b="1" i="1" lang="ru-RU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9" name="Google Shape;319;p23"/>
          <p:cNvPicPr preferRelativeResize="0"/>
          <p:nvPr/>
        </p:nvPicPr>
        <p:blipFill rotWithShape="1">
          <a:blip r:embed="rId3">
            <a:alphaModFix/>
          </a:blip>
          <a:srcRect b="0" l="4128" r="3500" t="0"/>
          <a:stretch/>
        </p:blipFill>
        <p:spPr>
          <a:xfrm>
            <a:off x="446325" y="4349475"/>
            <a:ext cx="6222124" cy="261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9350" y="3672100"/>
            <a:ext cx="357494" cy="284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7038" y="4011225"/>
            <a:ext cx="284750" cy="28475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3"/>
          <p:cNvSpPr txBox="1"/>
          <p:nvPr/>
        </p:nvSpPr>
        <p:spPr>
          <a:xfrm>
            <a:off x="3093725" y="3858825"/>
            <a:ext cx="2688900" cy="4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300">
                <a:latin typeface="Montserrat"/>
                <a:ea typeface="Montserrat"/>
                <a:cs typeface="Montserrat"/>
                <a:sym typeface="Montserrat"/>
              </a:rPr>
              <a:t>@happy_surgut</a:t>
            </a:r>
            <a:endParaRPr b="1" sz="2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3" name="Google Shape;323;p23"/>
          <p:cNvSpPr txBox="1"/>
          <p:nvPr/>
        </p:nvSpPr>
        <p:spPr>
          <a:xfrm>
            <a:off x="3113325" y="3533675"/>
            <a:ext cx="2268300" cy="4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300">
                <a:latin typeface="Montserrat"/>
                <a:ea typeface="Montserrat"/>
                <a:cs typeface="Montserrat"/>
                <a:sym typeface="Montserrat"/>
              </a:rPr>
              <a:t>@happi86</a:t>
            </a:r>
            <a:endParaRPr b="1" sz="23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"/>
          <p:cNvSpPr txBox="1"/>
          <p:nvPr>
            <p:ph type="title"/>
          </p:nvPr>
        </p:nvSpPr>
        <p:spPr>
          <a:xfrm>
            <a:off x="609598" y="2700868"/>
            <a:ext cx="6347715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t/>
            </a:r>
            <a:endParaRPr/>
          </a:p>
        </p:txBody>
      </p:sp>
      <p:sp>
        <p:nvSpPr>
          <p:cNvPr id="164" name="Google Shape;164;p2"/>
          <p:cNvSpPr txBox="1"/>
          <p:nvPr>
            <p:ph idx="1" type="body"/>
          </p:nvPr>
        </p:nvSpPr>
        <p:spPr>
          <a:xfrm>
            <a:off x="609598" y="4527448"/>
            <a:ext cx="6347715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65" name="Google Shape;165;p2"/>
          <p:cNvPicPr preferRelativeResize="0"/>
          <p:nvPr/>
        </p:nvPicPr>
        <p:blipFill rotWithShape="1">
          <a:blip r:embed="rId3">
            <a:alphaModFix/>
          </a:blip>
          <a:srcRect b="3125" l="0" r="0" t="3125"/>
          <a:stretch/>
        </p:blipFill>
        <p:spPr>
          <a:xfrm>
            <a:off x="0" y="0"/>
            <a:ext cx="9144000" cy="68580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"/>
          <p:cNvSpPr txBox="1"/>
          <p:nvPr>
            <p:ph type="title"/>
          </p:nvPr>
        </p:nvSpPr>
        <p:spPr>
          <a:xfrm>
            <a:off x="683568" y="908720"/>
            <a:ext cx="6696744" cy="1440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60"/>
              <a:buFont typeface="Trebuchet MS"/>
              <a:buNone/>
            </a:pPr>
            <a:r>
              <a:rPr lang="ru-RU" sz="2160">
                <a:solidFill>
                  <a:schemeClr val="accent6"/>
                </a:solidFill>
              </a:rPr>
              <a:t>ОСНОВНАЯ ДЕЯТЕЛЬНОСТЬ ОРГАНИЗАЦИИ НАПРАВЛЕНА НА:</a:t>
            </a:r>
            <a:br>
              <a:rPr lang="ru-RU" sz="1800">
                <a:solidFill>
                  <a:schemeClr val="accent6"/>
                </a:solidFill>
              </a:rPr>
            </a:br>
            <a:endParaRPr sz="1800">
              <a:solidFill>
                <a:schemeClr val="accent6"/>
              </a:solidFill>
            </a:endParaRPr>
          </a:p>
        </p:txBody>
      </p:sp>
      <p:sp>
        <p:nvSpPr>
          <p:cNvPr id="176" name="Google Shape;176;p4"/>
          <p:cNvSpPr/>
          <p:nvPr/>
        </p:nvSpPr>
        <p:spPr>
          <a:xfrm>
            <a:off x="681392" y="2658917"/>
            <a:ext cx="6701100" cy="2520300"/>
          </a:xfrm>
          <a:prstGeom prst="wedgeRoundRectCallout">
            <a:avLst>
              <a:gd fmla="val 1322" name="adj1"/>
              <a:gd fmla="val -79732" name="adj2"/>
              <a:gd fmla="val 16667" name="adj3"/>
            </a:avLst>
          </a:prstGeom>
          <a:solidFill>
            <a:schemeClr val="accent1"/>
          </a:solidFill>
          <a:ln cap="rnd" cmpd="sng" w="19050">
            <a:solidFill>
              <a:srgbClr val="A9371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Снижение и решение проблем реабилитации,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обучения и социализации детей, подростков и молодых людей с ОВЗ, РАС и другими ментальными нарушениями в развитии.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/>
          <p:cNvSpPr/>
          <p:nvPr/>
        </p:nvSpPr>
        <p:spPr>
          <a:xfrm>
            <a:off x="827584" y="548680"/>
            <a:ext cx="633670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-RU" sz="2400" u="none" cap="none" strike="noStrike">
                <a:solidFill>
                  <a:schemeClr val="accent6"/>
                </a:solidFill>
                <a:latin typeface="Trebuchet MS"/>
                <a:ea typeface="Trebuchet MS"/>
                <a:cs typeface="Trebuchet MS"/>
                <a:sym typeface="Trebuchet MS"/>
              </a:rPr>
              <a:t>СОЦИАЛЬНАЯ ЦЕЛЬ ОРГАНИЗАЦИИ:</a:t>
            </a:r>
            <a:r>
              <a:rPr b="0" i="0" lang="ru-RU" sz="2400" u="none" cap="none" strike="noStrike">
                <a:solidFill>
                  <a:schemeClr val="accent6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br>
              <a:rPr b="0" i="0" lang="ru-RU" sz="2400" u="none" cap="none" strike="noStrike">
                <a:solidFill>
                  <a:schemeClr val="accent6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0" i="0" lang="ru-RU" sz="2400" u="none" cap="none" strike="noStrike">
                <a:solidFill>
                  <a:schemeClr val="accent6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6256" y="4437112"/>
            <a:ext cx="2085975" cy="22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5"/>
          <p:cNvSpPr/>
          <p:nvPr/>
        </p:nvSpPr>
        <p:spPr>
          <a:xfrm>
            <a:off x="1203025" y="2175626"/>
            <a:ext cx="5795400" cy="3842700"/>
          </a:xfrm>
          <a:prstGeom prst="wedgeEllipseCallout">
            <a:avLst>
              <a:gd fmla="val -19797" name="adj1"/>
              <a:gd fmla="val -74750" name="adj2"/>
            </a:avLst>
          </a:prstGeom>
          <a:solidFill>
            <a:schemeClr val="accent1"/>
          </a:solidFill>
          <a:ln cap="rnd" cmpd="sng" w="19050">
            <a:solidFill>
              <a:srgbClr val="A9371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Создание условий для внедрения инклюзивного подхода во все сферы жизни ребенка, подростка, молодого человека с ОВЗ: </a:t>
            </a:r>
            <a:br>
              <a:rPr b="0" i="0" lang="ru-RU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0" i="0" lang="ru-RU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 рамках коррекции нарушений, раннего вмешательства, дошкольного и школьного образования, дополнительного образования и адаптационной социальной инклюзии.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"/>
          <p:cNvSpPr/>
          <p:nvPr/>
        </p:nvSpPr>
        <p:spPr>
          <a:xfrm>
            <a:off x="251520" y="116632"/>
            <a:ext cx="691276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chemeClr val="accent6"/>
                </a:solidFill>
                <a:latin typeface="Trebuchet MS"/>
                <a:ea typeface="Trebuchet MS"/>
                <a:cs typeface="Trebuchet MS"/>
                <a:sym typeface="Trebuchet MS"/>
              </a:rPr>
              <a:t>СТРАТЕГИЧЕСКОЙ ЦЕЛЬЮ ЦЕНТРА ЯВЛЯЕТСЯ СИСТЕМНОЕ ВНЕДРЕНИЕ СОЦИАЛЬНОЙ ИНКЛЮЗИВНОЙ МОДЕЛИ ВО ВСЕ СФЕРЫ ЖИЗНИ ЧЕЛОВЕКА С РАС И ДРУГИМИ МЕНТАЛЬНЫМИ НАРУШЕНИЯМИ: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9" name="Google Shape;189;p6"/>
          <p:cNvGrpSpPr/>
          <p:nvPr/>
        </p:nvGrpSpPr>
        <p:grpSpPr>
          <a:xfrm>
            <a:off x="771114" y="2305015"/>
            <a:ext cx="6454761" cy="3389760"/>
            <a:chOff x="838754" y="2037106"/>
            <a:chExt cx="6454761" cy="3389760"/>
          </a:xfrm>
        </p:grpSpPr>
        <p:sp>
          <p:nvSpPr>
            <p:cNvPr id="190" name="Google Shape;190;p6"/>
            <p:cNvSpPr/>
            <p:nvPr/>
          </p:nvSpPr>
          <p:spPr>
            <a:xfrm>
              <a:off x="838754" y="2037106"/>
              <a:ext cx="5616000" cy="894300"/>
            </a:xfrm>
            <a:prstGeom prst="roundRect">
              <a:avLst>
                <a:gd fmla="val 10000" name="adj"/>
              </a:avLst>
            </a:prstGeom>
            <a:solidFill>
              <a:srgbClr val="F49C00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6"/>
            <p:cNvSpPr txBox="1"/>
            <p:nvPr/>
          </p:nvSpPr>
          <p:spPr>
            <a:xfrm>
              <a:off x="864948" y="2063300"/>
              <a:ext cx="4563000" cy="84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None/>
              </a:pPr>
              <a:r>
                <a:rPr b="1" i="0" lang="ru-RU" sz="1700" u="none" cap="none" strike="noStrik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ПОДРОСТКОВЫЙ (ШКОЛЬНЫЙ) ВОЗРАСТ - Проект «Я учусь жить»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1258132" y="3055659"/>
              <a:ext cx="5616000" cy="894300"/>
            </a:xfrm>
            <a:prstGeom prst="roundRect">
              <a:avLst>
                <a:gd fmla="val 10000" name="adj"/>
              </a:avLst>
            </a:prstGeom>
            <a:solidFill>
              <a:srgbClr val="F49C00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6"/>
            <p:cNvSpPr txBox="1"/>
            <p:nvPr/>
          </p:nvSpPr>
          <p:spPr>
            <a:xfrm>
              <a:off x="1284326" y="3081853"/>
              <a:ext cx="4563000" cy="84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None/>
              </a:pPr>
              <a:r>
                <a:rPr b="1" i="0" lang="ru-RU" sz="1700" u="none" cap="none" strike="noStrik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ПРОФОРИЕНТАЦИЯ – Проект </a:t>
              </a:r>
              <a:endParaRPr b="1" i="0" sz="17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None/>
              </a:pPr>
              <a:r>
                <a:rPr b="1" i="0" lang="ru-RU" sz="1700" u="none" cap="none" strike="noStrik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«Шаг в будущее, поиск талантов»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1677515" y="4102366"/>
              <a:ext cx="5616000" cy="1324500"/>
            </a:xfrm>
            <a:prstGeom prst="roundRect">
              <a:avLst>
                <a:gd fmla="val 10000" name="adj"/>
              </a:avLst>
            </a:prstGeom>
            <a:solidFill>
              <a:srgbClr val="F49C00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6"/>
            <p:cNvSpPr txBox="1"/>
            <p:nvPr/>
          </p:nvSpPr>
          <p:spPr>
            <a:xfrm>
              <a:off x="1703715" y="4100419"/>
              <a:ext cx="4563000" cy="105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None/>
              </a:pPr>
              <a:r>
                <a:t/>
              </a:r>
              <a:endParaRPr b="1" sz="17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None/>
              </a:pPr>
              <a:r>
                <a:rPr b="1" i="0" lang="ru-RU" sz="1700" u="none" cap="none" strike="noStrik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СОЦИАЛЬНАЯ И ТРУДОВАЯ АДАПТАЦИЯ – Проект «</a:t>
              </a:r>
              <a:r>
                <a:rPr b="1" lang="ru-RU" sz="17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Социальная профориентация и трудовая адаптация подростков и людей с РАС, ОВЗ и другими ментальными нарушениями</a:t>
              </a:r>
              <a:r>
                <a:rPr b="1" i="0" lang="ru-RU" sz="1700" u="none" cap="none" strike="noStrik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»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5873444" y="2675565"/>
              <a:ext cx="581400" cy="581400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F6CECB">
                <a:alpha val="89411"/>
              </a:srgbClr>
            </a:solidFill>
            <a:ln cap="rnd" cmpd="sng" w="19050">
              <a:solidFill>
                <a:srgbClr val="F6CECB">
                  <a:alpha val="89411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 txBox="1"/>
            <p:nvPr/>
          </p:nvSpPr>
          <p:spPr>
            <a:xfrm>
              <a:off x="6004241" y="2675565"/>
              <a:ext cx="319800" cy="4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Trebuchet MS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6292822" y="3704055"/>
              <a:ext cx="581400" cy="581400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F6CECB">
                <a:alpha val="89411"/>
              </a:srgbClr>
            </a:solidFill>
            <a:ln cap="rnd" cmpd="sng" w="19050">
              <a:solidFill>
                <a:srgbClr val="F6CECB">
                  <a:alpha val="89411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 txBox="1"/>
            <p:nvPr/>
          </p:nvSpPr>
          <p:spPr>
            <a:xfrm>
              <a:off x="6423619" y="3704055"/>
              <a:ext cx="319800" cy="4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Trebuchet MS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8"/>
          <p:cNvSpPr/>
          <p:nvPr/>
        </p:nvSpPr>
        <p:spPr>
          <a:xfrm>
            <a:off x="530923" y="721054"/>
            <a:ext cx="7704900" cy="59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ru-RU" sz="2000" u="sng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1. Грантовая поддержка: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-"/>
            </a:pPr>
            <a:r>
              <a:rPr b="1" i="1" lang="ru-RU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Федеральная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-"/>
            </a:pPr>
            <a:r>
              <a:rPr b="1" i="1" lang="ru-RU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Окружная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-"/>
            </a:pPr>
            <a:r>
              <a:rPr b="1" i="1" lang="ru-RU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Муниципальная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ru-RU" sz="2000" u="sng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2. Волонтеры: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-"/>
            </a:pPr>
            <a:r>
              <a:rPr b="1" i="1" lang="ru-RU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Школьники (волонтерский корпус Центра детского творчества, юные артисты Детской школы искусств)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-"/>
            </a:pPr>
            <a:r>
              <a:rPr b="1" i="1" lang="ru-RU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Студенты (волонтеры медицинского колледжа и Сургутского университета)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-"/>
            </a:pPr>
            <a:r>
              <a:rPr b="1" i="1" lang="ru-RU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Частные добровольные помощники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-"/>
            </a:pPr>
            <a:r>
              <a:rPr b="1" i="1" lang="ru-RU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Серебряные волонтеры (перспективное направление)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ru-RU" sz="2000" u="sng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3. Финансовая и материальная помощь: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-"/>
            </a:pPr>
            <a:r>
              <a:rPr b="1" i="1" lang="ru-RU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Благотворительные Фонды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-"/>
            </a:pPr>
            <a:r>
              <a:rPr b="1" i="1" lang="ru-RU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Доноры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-"/>
            </a:pPr>
            <a:r>
              <a:rPr b="1" i="1" lang="ru-RU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Спонсоры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ru-RU" sz="2000" u="sng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4. Целевые капиталы: (в процессе регистрации)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-"/>
            </a:pPr>
            <a:r>
              <a:rPr b="1" i="1" lang="ru-RU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Эндаумент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-"/>
            </a:pPr>
            <a:r>
              <a:rPr b="1" i="1" lang="ru-RU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Инвестиционные совет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8"/>
          <p:cNvSpPr txBox="1"/>
          <p:nvPr/>
        </p:nvSpPr>
        <p:spPr>
          <a:xfrm>
            <a:off x="216950" y="47925"/>
            <a:ext cx="78486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ru-RU" sz="3200" u="none" cap="none" strike="noStrike">
                <a:solidFill>
                  <a:schemeClr val="accent6"/>
                </a:solidFill>
                <a:latin typeface="Trebuchet MS"/>
                <a:ea typeface="Trebuchet MS"/>
                <a:cs typeface="Trebuchet MS"/>
                <a:sym typeface="Trebuchet MS"/>
              </a:rPr>
              <a:t>Фандрайзинг в АНДОО “Счастье”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"/>
          <p:cNvSpPr txBox="1"/>
          <p:nvPr>
            <p:ph type="title"/>
          </p:nvPr>
        </p:nvSpPr>
        <p:spPr>
          <a:xfrm>
            <a:off x="324594" y="-186578"/>
            <a:ext cx="78489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1C00"/>
              </a:buClr>
              <a:buSzPts val="3200"/>
              <a:buFont typeface="Trebuchet MS"/>
              <a:buNone/>
            </a:pPr>
            <a:r>
              <a:rPr lang="ru-RU" sz="2800">
                <a:solidFill>
                  <a:srgbClr val="851C00"/>
                </a:solidFill>
              </a:rPr>
              <a:t>Реализуются проекты при поддержке федеральных грантов:</a:t>
            </a:r>
            <a:endParaRPr sz="2800"/>
          </a:p>
        </p:txBody>
      </p:sp>
      <p:sp>
        <p:nvSpPr>
          <p:cNvPr id="211" name="Google Shape;211;p9"/>
          <p:cNvSpPr txBox="1"/>
          <p:nvPr>
            <p:ph idx="1" type="body"/>
          </p:nvPr>
        </p:nvSpPr>
        <p:spPr>
          <a:xfrm>
            <a:off x="473502" y="958092"/>
            <a:ext cx="7128900" cy="48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80"/>
              <a:buNone/>
            </a:pPr>
            <a:r>
              <a:rPr b="1" i="1" lang="ru-RU" sz="1700"/>
              <a:t>Победитель конкурса Фонда Президентских Грантов (2017 год) - </a:t>
            </a:r>
            <a:r>
              <a:rPr i="1" lang="ru-RU" sz="1700">
                <a:solidFill>
                  <a:schemeClr val="dk1"/>
                </a:solidFill>
              </a:rPr>
              <a:t>Программа социальной инклюзивной адаптации для детей и подростков с РАС, ОВЗ и другими ментальными нарушениями в развитии </a:t>
            </a:r>
            <a:r>
              <a:rPr i="1" lang="ru-RU" sz="1700" u="sng">
                <a:solidFill>
                  <a:schemeClr val="accent6"/>
                </a:solidFill>
              </a:rPr>
              <a:t>«Я учусь жить»</a:t>
            </a:r>
            <a:r>
              <a:rPr i="1" lang="ru-RU" sz="1700">
                <a:solidFill>
                  <a:schemeClr val="dk1"/>
                </a:solidFill>
              </a:rPr>
              <a:t>, направления программы «Социально-бытовые навыки», «Социально-психолого-педагогические навыки», «Социально-физические навыки», «Социально-трудовые-навыки», «Навыки повышения жизненного потенциала». </a:t>
            </a:r>
            <a:endParaRPr sz="17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80"/>
              <a:buNone/>
            </a:pPr>
            <a:r>
              <a:rPr b="1" i="1" lang="ru-RU" sz="1700"/>
              <a:t>Победитель конкурса Фонда Президентских Грантов (2018 год) - </a:t>
            </a:r>
            <a:r>
              <a:rPr i="1" lang="ru-RU" sz="1700">
                <a:solidFill>
                  <a:schemeClr val="dk1"/>
                </a:solidFill>
              </a:rPr>
              <a:t>  Проект </a:t>
            </a:r>
            <a:r>
              <a:rPr i="1" lang="ru-RU" sz="1700" u="sng">
                <a:solidFill>
                  <a:schemeClr val="accent6"/>
                </a:solidFill>
              </a:rPr>
              <a:t>«Шаг в будущее, поиск талантов»</a:t>
            </a:r>
            <a:r>
              <a:rPr i="1" lang="ru-RU" sz="1700">
                <a:solidFill>
                  <a:schemeClr val="dk1"/>
                </a:solidFill>
              </a:rPr>
              <a:t> - это инклюзивные мастерские и социальное мини – производство с образовательным, реабилитационным и социальным назначением, с созданием рабочих мест для людей с ментальной инвалидностью. </a:t>
            </a:r>
            <a:endParaRPr i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80"/>
              <a:buFont typeface="Arial"/>
              <a:buNone/>
            </a:pPr>
            <a:r>
              <a:rPr b="1" i="1" lang="ru-RU" sz="1700"/>
              <a:t>Победитель конкурса Фонда Президентских Грантов (2020 год) - </a:t>
            </a:r>
            <a:r>
              <a:rPr i="1" lang="ru-RU" sz="1700">
                <a:solidFill>
                  <a:schemeClr val="dk1"/>
                </a:solidFill>
              </a:rPr>
              <a:t>  Проект </a:t>
            </a:r>
            <a:r>
              <a:rPr i="1" lang="ru-RU" sz="1700">
                <a:solidFill>
                  <a:schemeClr val="accent6"/>
                </a:solidFill>
              </a:rPr>
              <a:t>«</a:t>
            </a:r>
            <a:r>
              <a:rPr i="1" lang="ru-RU" sz="1700" u="sng">
                <a:solidFill>
                  <a:schemeClr val="accent6"/>
                </a:solidFill>
              </a:rPr>
              <a:t>Социальная профориентация и трудовая адаптация подростков и людей с РАС, ОВЗ и другими ментальными нарушениями»</a:t>
            </a:r>
            <a:r>
              <a:rPr i="1" lang="ru-RU" sz="1700">
                <a:solidFill>
                  <a:schemeClr val="dk1"/>
                </a:solidFill>
              </a:rPr>
              <a:t> направлен на содействие трудоустройству подростков и молодых людей с ОВЗ и инвалидностью, а именно </a:t>
            </a:r>
            <a:r>
              <a:rPr i="1" lang="ru-RU" sz="1700">
                <a:solidFill>
                  <a:srgbClr val="333333"/>
                </a:solidFill>
              </a:rPr>
              <a:t>формирование трудовых навыков и освоение ими производственных процессов посредством прохождения программы трудовой адаптации на базе 4-х открытых инклюзивных мини-производств для последующего трудоустройства самых успешных на открытом рынке труда.</a:t>
            </a:r>
            <a:endParaRPr i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80"/>
              <a:buNone/>
            </a:pPr>
            <a:r>
              <a:t/>
            </a:r>
            <a:endParaRPr i="1" sz="18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80"/>
              <a:buNone/>
            </a:pPr>
            <a:r>
              <a:t/>
            </a:r>
            <a:endParaRPr i="1" sz="18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80"/>
              <a:buNone/>
            </a:pPr>
            <a:r>
              <a:t/>
            </a:r>
            <a:endParaRPr i="1" sz="185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"/>
          <p:cNvSpPr/>
          <p:nvPr/>
        </p:nvSpPr>
        <p:spPr>
          <a:xfrm>
            <a:off x="323528" y="908720"/>
            <a:ext cx="8064896" cy="4585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-RU" sz="2400" u="none" cap="none" strike="noStrike">
                <a:solidFill>
                  <a:schemeClr val="accent6"/>
                </a:solidFill>
                <a:latin typeface="Trebuchet MS"/>
                <a:ea typeface="Trebuchet MS"/>
                <a:cs typeface="Trebuchet MS"/>
                <a:sym typeface="Trebuchet MS"/>
              </a:rPr>
              <a:t>Победитель окружных конкурсов в рамках социально значимых инициатив ХМАО-Югры: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3B3B3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ru-RU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- в 2017 году при поддержке Департамента внешних связей ХМАО-Югры проект «Развитие сенсомоторной интеграции в г. Сургуте (нейродинамической гимнастики, ДФН, ЛФК, АФК, кинезо-и эрго</a:t>
            </a:r>
            <a:r>
              <a:rPr b="0" i="1" lang="ru-RU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-</a:t>
            </a:r>
            <a:r>
              <a:rPr b="0" i="1" lang="ru-RU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терапии, методики Войта и Канис-терапии) для проведения реабилитации детей и подростков с РАС, ОВЗ и другими ментальными нарушениями»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ru-RU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- в 2018 году при поддержке Департамента социального развития ХМАО-Югры, проект "Социальная аква-реабилитация и абилитация детей, подростков с РАС, ОВЗ и другими ментальными нарушениями"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Грань">
  <a:themeElements>
    <a:clrScheme name="Красный и оранжевый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2019-08-26T08:28:32Z</dcterms:created>
  <dc:creator>Ирина</dc:creator>
</cp:coreProperties>
</file>