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5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76" r:id="rId5"/>
    <p:sldId id="277" r:id="rId6"/>
    <p:sldId id="278" r:id="rId7"/>
    <p:sldId id="292" r:id="rId8"/>
    <p:sldId id="293" r:id="rId9"/>
    <p:sldId id="279" r:id="rId10"/>
    <p:sldId id="280" r:id="rId11"/>
    <p:sldId id="291" r:id="rId12"/>
    <p:sldId id="281" r:id="rId13"/>
    <p:sldId id="284" r:id="rId14"/>
    <p:sldId id="289" r:id="rId15"/>
    <p:sldId id="282" r:id="rId16"/>
    <p:sldId id="285" r:id="rId17"/>
    <p:sldId id="286" r:id="rId18"/>
    <p:sldId id="287" r:id="rId19"/>
    <p:sldId id="283" r:id="rId20"/>
    <p:sldId id="288" r:id="rId21"/>
    <p:sldId id="296" r:id="rId22"/>
    <p:sldId id="295" r:id="rId23"/>
    <p:sldId id="294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FBeauSansPro-Thin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422"/>
    <a:srgbClr val="90C31F"/>
    <a:srgbClr val="ABF94D"/>
    <a:srgbClr val="8BF60A"/>
    <a:srgbClr val="CE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404" autoAdjust="0"/>
  </p:normalViewPr>
  <p:slideViewPr>
    <p:cSldViewPr>
      <p:cViewPr varScale="1">
        <p:scale>
          <a:sx n="58" d="100"/>
          <a:sy n="58" d="100"/>
        </p:scale>
        <p:origin x="438" y="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D5DDA-4C07-4CC8-AFE8-46E3B88124A9}" type="doc">
      <dgm:prSet loTypeId="urn:microsoft.com/office/officeart/2008/layout/AlternatingHexagons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13440CB-B438-423C-A1A4-A5A037B0C43E}">
      <dgm:prSet phldrT="[Текст]" custT="1"/>
      <dgm:spPr>
        <a:solidFill>
          <a:srgbClr val="9DD422"/>
        </a:solidFill>
      </dgm:spPr>
      <dgm:t>
        <a:bodyPr/>
        <a:lstStyle/>
        <a:p>
          <a:r>
            <a:rPr lang="ru-RU" sz="33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Запасные части и аксессуары</a:t>
          </a:r>
          <a:endParaRPr lang="ru-RU" sz="33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087ECA3D-1126-4388-87C4-E2D1217B5EE7}" type="parTrans" cxnId="{AEFFE086-EFA4-4F44-BB95-17A22E77F410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741B8EB6-DAA6-4E60-B35B-5EC51E799E7E}" type="sibTrans" cxnId="{AEFFE086-EFA4-4F44-BB95-17A22E77F410}">
      <dgm:prSet custT="1"/>
      <dgm:spPr>
        <a:solidFill>
          <a:srgbClr val="90C31F"/>
        </a:solidFill>
      </dgm:spPr>
      <dgm:t>
        <a:bodyPr/>
        <a:lstStyle/>
        <a:p>
          <a:r>
            <a:rPr lang="ru-RU" sz="50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Кресло-коляски</a:t>
          </a:r>
          <a:endParaRPr lang="ru-RU" sz="50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53003114-DB5F-494A-84B7-6AFB05B4537E}">
      <dgm:prSet phldrT="[Текст]" custT="1"/>
      <dgm:spPr>
        <a:solidFill>
          <a:srgbClr val="9DD422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Инклюзивные пляжи</a:t>
          </a:r>
          <a:endParaRPr lang="ru-RU" sz="28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38A4F867-F7EB-4C6F-BC15-CA57B56F0E3C}" type="parTrans" cxnId="{F65CADBE-2EF9-4D0E-8056-3C43066BD51C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10BEC2E7-A07C-4D35-A4AF-9B5FECBB3C0F}" type="sibTrans" cxnId="{F65CADBE-2EF9-4D0E-8056-3C43066BD51C}">
      <dgm:prSet custT="1"/>
      <dgm:spPr>
        <a:solidFill>
          <a:srgbClr val="90C31F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Создание доступной среды</a:t>
          </a:r>
          <a:endParaRPr lang="ru-RU" sz="40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573D34C1-E369-4A1D-B4D8-F162DDDD13F5}">
      <dgm:prSet custT="1"/>
      <dgm:spPr/>
      <dgm:t>
        <a:bodyPr/>
        <a:lstStyle/>
        <a:p>
          <a:endParaRPr lang="ru-RU" sz="36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4041C989-A9B5-4691-A90C-76DCF02349BD}" type="parTrans" cxnId="{C077E8BA-8BF6-4F0C-8BB3-DB547A779395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C371B4AB-6BA1-4C49-9906-3E570E1A8ACB}" type="sibTrans" cxnId="{C077E8BA-8BF6-4F0C-8BB3-DB547A779395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C48A8427-679D-4F21-8843-6240D6ECC6EE}">
      <dgm:prSet custT="1"/>
      <dgm:spPr>
        <a:solidFill>
          <a:srgbClr val="90C31F"/>
        </a:solidFill>
      </dgm:spPr>
      <dgm:t>
        <a:bodyPr/>
        <a:lstStyle/>
        <a:p>
          <a:r>
            <a:rPr lang="ru-RU" sz="31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Подъемные платформы</a:t>
          </a:r>
          <a:endParaRPr lang="ru-RU" sz="31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1FB26B67-8C24-4542-865C-1051B96F38C5}" type="parTrans" cxnId="{F37FA0CD-2F72-4D9E-BC97-1FFFD3BD9401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F9B65E02-9285-4498-800C-41399C3DFCBA}" type="sibTrans" cxnId="{F37FA0CD-2F72-4D9E-BC97-1FFFD3BD9401}">
      <dgm:prSet custT="1"/>
      <dgm:spPr>
        <a:solidFill>
          <a:srgbClr val="9DD422"/>
        </a:solidFill>
      </dgm:spPr>
      <dgm:t>
        <a:bodyPr/>
        <a:lstStyle/>
        <a:p>
          <a:r>
            <a:rPr lang="ru-RU" sz="2700" dirty="0" err="1" smtClean="0">
              <a:solidFill>
                <a:schemeClr val="tx1"/>
              </a:solidFill>
              <a:latin typeface="PF BeauSans Pro XThin" panose="02000506030000020004" pitchFamily="2" charset="0"/>
            </a:rPr>
            <a:t>Ступенькоходы</a:t>
          </a:r>
          <a:endParaRPr lang="ru-RU" sz="2700" dirty="0">
            <a:solidFill>
              <a:schemeClr val="tx1"/>
            </a:solidFill>
            <a:latin typeface="PF BeauSans Pro XThin" panose="02000506030000020004" pitchFamily="2" charset="0"/>
          </a:endParaRPr>
        </a:p>
      </dgm:t>
    </dgm:pt>
    <dgm:pt modelId="{193D0BF3-ACC2-4A2F-84B6-5B5640A86BA3}" type="pres">
      <dgm:prSet presAssocID="{EB4D5DDA-4C07-4CC8-AFE8-46E3B88124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FA2D4D-25D9-4EDB-9C04-9CAA3F843025}" type="pres">
      <dgm:prSet presAssocID="{413440CB-B438-423C-A1A4-A5A037B0C43E}" presName="composite" presStyleCnt="0"/>
      <dgm:spPr/>
    </dgm:pt>
    <dgm:pt modelId="{51D7843A-D023-4201-B054-D2A82194EE58}" type="pres">
      <dgm:prSet presAssocID="{413440CB-B438-423C-A1A4-A5A037B0C43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0670-3473-4480-8833-93F95EA25749}" type="pres">
      <dgm:prSet presAssocID="{413440CB-B438-423C-A1A4-A5A037B0C43E}" presName="Childtext1" presStyleLbl="revTx" presStyleIdx="0" presStyleCnt="3" custLinFactY="49642" custLinFactNeighborX="-2916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38B1D-DF13-42B8-9294-B42BF27F2C20}" type="pres">
      <dgm:prSet presAssocID="{413440CB-B438-423C-A1A4-A5A037B0C43E}" presName="BalanceSpacing" presStyleCnt="0"/>
      <dgm:spPr/>
    </dgm:pt>
    <dgm:pt modelId="{1C866C24-43F8-49A2-B2FE-9F7AE0644A07}" type="pres">
      <dgm:prSet presAssocID="{413440CB-B438-423C-A1A4-A5A037B0C43E}" presName="BalanceSpacing1" presStyleCnt="0"/>
      <dgm:spPr/>
    </dgm:pt>
    <dgm:pt modelId="{7CBEFD8C-5E5D-4059-BD55-A94F9C50D273}" type="pres">
      <dgm:prSet presAssocID="{741B8EB6-DAA6-4E60-B35B-5EC51E799E7E}" presName="Accent1Text" presStyleLbl="node1" presStyleIdx="1" presStyleCnt="6"/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F83545D4-814F-4E40-9742-6438D4A4EB81}" type="pres">
      <dgm:prSet presAssocID="{741B8EB6-DAA6-4E60-B35B-5EC51E799E7E}" presName="spaceBetweenRectangles" presStyleCnt="0"/>
      <dgm:spPr/>
    </dgm:pt>
    <dgm:pt modelId="{EEF30081-53FA-43AE-807B-A56A37E1D842}" type="pres">
      <dgm:prSet presAssocID="{C48A8427-679D-4F21-8843-6240D6ECC6EE}" presName="composite" presStyleCnt="0"/>
      <dgm:spPr/>
    </dgm:pt>
    <dgm:pt modelId="{B6D37EAA-D021-4537-A35C-87C2F39FF73E}" type="pres">
      <dgm:prSet presAssocID="{C48A8427-679D-4F21-8843-6240D6ECC6E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6D9FA-C12D-44B9-B0D4-5CBA5AEE0168}" type="pres">
      <dgm:prSet presAssocID="{C48A8427-679D-4F21-8843-6240D6ECC6E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C56C98D-5DF0-4BDF-895A-384C2C9EF7D5}" type="pres">
      <dgm:prSet presAssocID="{C48A8427-679D-4F21-8843-6240D6ECC6EE}" presName="BalanceSpacing" presStyleCnt="0"/>
      <dgm:spPr/>
    </dgm:pt>
    <dgm:pt modelId="{D3748103-7932-4EE6-AB57-648FC2C7E473}" type="pres">
      <dgm:prSet presAssocID="{C48A8427-679D-4F21-8843-6240D6ECC6EE}" presName="BalanceSpacing1" presStyleCnt="0"/>
      <dgm:spPr/>
    </dgm:pt>
    <dgm:pt modelId="{8ADDE112-25BB-426F-8BB3-ED88DC8333E2}" type="pres">
      <dgm:prSet presAssocID="{F9B65E02-9285-4498-800C-41399C3DFCBA}" presName="Accent1Text" presStyleLbl="node1" presStyleIdx="3" presStyleCnt="6"/>
      <dgm:spPr/>
      <dgm:t>
        <a:bodyPr/>
        <a:lstStyle/>
        <a:p>
          <a:endParaRPr lang="ru-RU"/>
        </a:p>
      </dgm:t>
    </dgm:pt>
    <dgm:pt modelId="{B2121782-FB32-4F27-A2A0-F04D347C538C}" type="pres">
      <dgm:prSet presAssocID="{F9B65E02-9285-4498-800C-41399C3DFCBA}" presName="spaceBetweenRectangles" presStyleCnt="0"/>
      <dgm:spPr/>
    </dgm:pt>
    <dgm:pt modelId="{5EC9E812-4297-4CB5-A95A-E42975415A3A}" type="pres">
      <dgm:prSet presAssocID="{53003114-DB5F-494A-84B7-6AFB05B4537E}" presName="composite" presStyleCnt="0"/>
      <dgm:spPr/>
    </dgm:pt>
    <dgm:pt modelId="{AABEE8D2-EE42-40A5-B7FF-9A6B3E9D4185}" type="pres">
      <dgm:prSet presAssocID="{53003114-DB5F-494A-84B7-6AFB05B4537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44004-3D63-40B2-A560-8D3E30B2F6C8}" type="pres">
      <dgm:prSet presAssocID="{53003114-DB5F-494A-84B7-6AFB05B4537E}" presName="Childtext1" presStyleLbl="revTx" presStyleIdx="2" presStyleCnt="3" custScaleX="92523" custScaleY="121071" custLinFactY="-39623" custLinFactNeighborX="3845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52483-91E3-40B2-BB0C-A456273E14EB}" type="pres">
      <dgm:prSet presAssocID="{53003114-DB5F-494A-84B7-6AFB05B4537E}" presName="BalanceSpacing" presStyleCnt="0"/>
      <dgm:spPr/>
    </dgm:pt>
    <dgm:pt modelId="{F702F034-3F48-4228-9640-CC7F244D045D}" type="pres">
      <dgm:prSet presAssocID="{53003114-DB5F-494A-84B7-6AFB05B4537E}" presName="BalanceSpacing1" presStyleCnt="0"/>
      <dgm:spPr/>
    </dgm:pt>
    <dgm:pt modelId="{ED6BAAE9-0EEA-45BB-B83D-C701BB2EF4C6}" type="pres">
      <dgm:prSet presAssocID="{10BEC2E7-A07C-4D35-A4AF-9B5FECBB3C0F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EFFE086-EFA4-4F44-BB95-17A22E77F410}" srcId="{EB4D5DDA-4C07-4CC8-AFE8-46E3B88124A9}" destId="{413440CB-B438-423C-A1A4-A5A037B0C43E}" srcOrd="0" destOrd="0" parTransId="{087ECA3D-1126-4388-87C4-E2D1217B5EE7}" sibTransId="{741B8EB6-DAA6-4E60-B35B-5EC51E799E7E}"/>
    <dgm:cxn modelId="{3C7DE914-8B01-4FBD-A9AF-C3EF57314C99}" type="presOf" srcId="{10BEC2E7-A07C-4D35-A4AF-9B5FECBB3C0F}" destId="{ED6BAAE9-0EEA-45BB-B83D-C701BB2EF4C6}" srcOrd="0" destOrd="0" presId="urn:microsoft.com/office/officeart/2008/layout/AlternatingHexagons"/>
    <dgm:cxn modelId="{F65CADBE-2EF9-4D0E-8056-3C43066BD51C}" srcId="{EB4D5DDA-4C07-4CC8-AFE8-46E3B88124A9}" destId="{53003114-DB5F-494A-84B7-6AFB05B4537E}" srcOrd="2" destOrd="0" parTransId="{38A4F867-F7EB-4C6F-BC15-CA57B56F0E3C}" sibTransId="{10BEC2E7-A07C-4D35-A4AF-9B5FECBB3C0F}"/>
    <dgm:cxn modelId="{188888BA-C2AD-4240-BDC4-2F5C26A11D00}" type="presOf" srcId="{F9B65E02-9285-4498-800C-41399C3DFCBA}" destId="{8ADDE112-25BB-426F-8BB3-ED88DC8333E2}" srcOrd="0" destOrd="0" presId="urn:microsoft.com/office/officeart/2008/layout/AlternatingHexagons"/>
    <dgm:cxn modelId="{010BC79F-C258-4DF0-8304-5026D5AF5434}" type="presOf" srcId="{741B8EB6-DAA6-4E60-B35B-5EC51E799E7E}" destId="{7CBEFD8C-5E5D-4059-BD55-A94F9C50D273}" srcOrd="0" destOrd="0" presId="urn:microsoft.com/office/officeart/2008/layout/AlternatingHexagons"/>
    <dgm:cxn modelId="{22C2DB4B-E64B-451F-81AE-7037B7F2BFBA}" type="presOf" srcId="{413440CB-B438-423C-A1A4-A5A037B0C43E}" destId="{51D7843A-D023-4201-B054-D2A82194EE58}" srcOrd="0" destOrd="0" presId="urn:microsoft.com/office/officeart/2008/layout/AlternatingHexagons"/>
    <dgm:cxn modelId="{251B971E-EC20-4161-AD55-3B021D791777}" type="presOf" srcId="{573D34C1-E369-4A1D-B4D8-F162DDDD13F5}" destId="{5B744004-3D63-40B2-A560-8D3E30B2F6C8}" srcOrd="0" destOrd="0" presId="urn:microsoft.com/office/officeart/2008/layout/AlternatingHexagons"/>
    <dgm:cxn modelId="{8234712B-C68B-4EC3-9F2B-E9F6BEC084AA}" type="presOf" srcId="{53003114-DB5F-494A-84B7-6AFB05B4537E}" destId="{AABEE8D2-EE42-40A5-B7FF-9A6B3E9D4185}" srcOrd="0" destOrd="0" presId="urn:microsoft.com/office/officeart/2008/layout/AlternatingHexagons"/>
    <dgm:cxn modelId="{95F660AA-21AD-46D0-AA63-79159F9A6314}" type="presOf" srcId="{EB4D5DDA-4C07-4CC8-AFE8-46E3B88124A9}" destId="{193D0BF3-ACC2-4A2F-84B6-5B5640A86BA3}" srcOrd="0" destOrd="0" presId="urn:microsoft.com/office/officeart/2008/layout/AlternatingHexagons"/>
    <dgm:cxn modelId="{57C2DE39-DCFB-4D83-8F16-35EDCAB647BE}" type="presOf" srcId="{C48A8427-679D-4F21-8843-6240D6ECC6EE}" destId="{B6D37EAA-D021-4537-A35C-87C2F39FF73E}" srcOrd="0" destOrd="0" presId="urn:microsoft.com/office/officeart/2008/layout/AlternatingHexagons"/>
    <dgm:cxn modelId="{C077E8BA-8BF6-4F0C-8BB3-DB547A779395}" srcId="{53003114-DB5F-494A-84B7-6AFB05B4537E}" destId="{573D34C1-E369-4A1D-B4D8-F162DDDD13F5}" srcOrd="0" destOrd="0" parTransId="{4041C989-A9B5-4691-A90C-76DCF02349BD}" sibTransId="{C371B4AB-6BA1-4C49-9906-3E570E1A8ACB}"/>
    <dgm:cxn modelId="{F37FA0CD-2F72-4D9E-BC97-1FFFD3BD9401}" srcId="{EB4D5DDA-4C07-4CC8-AFE8-46E3B88124A9}" destId="{C48A8427-679D-4F21-8843-6240D6ECC6EE}" srcOrd="1" destOrd="0" parTransId="{1FB26B67-8C24-4542-865C-1051B96F38C5}" sibTransId="{F9B65E02-9285-4498-800C-41399C3DFCBA}"/>
    <dgm:cxn modelId="{984E9CCF-28F3-4DE6-B47F-B8DA2649A409}" type="presParOf" srcId="{193D0BF3-ACC2-4A2F-84B6-5B5640A86BA3}" destId="{B1FA2D4D-25D9-4EDB-9C04-9CAA3F843025}" srcOrd="0" destOrd="0" presId="urn:microsoft.com/office/officeart/2008/layout/AlternatingHexagons"/>
    <dgm:cxn modelId="{84E1C0D8-9BC1-4792-8E8A-87376823D9C8}" type="presParOf" srcId="{B1FA2D4D-25D9-4EDB-9C04-9CAA3F843025}" destId="{51D7843A-D023-4201-B054-D2A82194EE58}" srcOrd="0" destOrd="0" presId="urn:microsoft.com/office/officeart/2008/layout/AlternatingHexagons"/>
    <dgm:cxn modelId="{A6A666A4-76A0-4A20-BA39-9D3FD205E57A}" type="presParOf" srcId="{B1FA2D4D-25D9-4EDB-9C04-9CAA3F843025}" destId="{F26B0670-3473-4480-8833-93F95EA25749}" srcOrd="1" destOrd="0" presId="urn:microsoft.com/office/officeart/2008/layout/AlternatingHexagons"/>
    <dgm:cxn modelId="{9B946AAD-470A-4A56-B4B8-BC6E05A2E5A3}" type="presParOf" srcId="{B1FA2D4D-25D9-4EDB-9C04-9CAA3F843025}" destId="{3B738B1D-DF13-42B8-9294-B42BF27F2C20}" srcOrd="2" destOrd="0" presId="urn:microsoft.com/office/officeart/2008/layout/AlternatingHexagons"/>
    <dgm:cxn modelId="{F796EC1F-9D86-477A-9F36-DAE47042E7F0}" type="presParOf" srcId="{B1FA2D4D-25D9-4EDB-9C04-9CAA3F843025}" destId="{1C866C24-43F8-49A2-B2FE-9F7AE0644A07}" srcOrd="3" destOrd="0" presId="urn:microsoft.com/office/officeart/2008/layout/AlternatingHexagons"/>
    <dgm:cxn modelId="{60EE4CD4-27D0-4D77-9DBF-2F05283CFF8A}" type="presParOf" srcId="{B1FA2D4D-25D9-4EDB-9C04-9CAA3F843025}" destId="{7CBEFD8C-5E5D-4059-BD55-A94F9C50D273}" srcOrd="4" destOrd="0" presId="urn:microsoft.com/office/officeart/2008/layout/AlternatingHexagons"/>
    <dgm:cxn modelId="{7AE0B282-7265-42ED-9325-CD14F0D29E59}" type="presParOf" srcId="{193D0BF3-ACC2-4A2F-84B6-5B5640A86BA3}" destId="{F83545D4-814F-4E40-9742-6438D4A4EB81}" srcOrd="1" destOrd="0" presId="urn:microsoft.com/office/officeart/2008/layout/AlternatingHexagons"/>
    <dgm:cxn modelId="{DD107DE3-DCA7-40E9-B477-9C02BABD7A70}" type="presParOf" srcId="{193D0BF3-ACC2-4A2F-84B6-5B5640A86BA3}" destId="{EEF30081-53FA-43AE-807B-A56A37E1D842}" srcOrd="2" destOrd="0" presId="urn:microsoft.com/office/officeart/2008/layout/AlternatingHexagons"/>
    <dgm:cxn modelId="{AADD664A-0395-4233-8EC1-1E688D17D066}" type="presParOf" srcId="{EEF30081-53FA-43AE-807B-A56A37E1D842}" destId="{B6D37EAA-D021-4537-A35C-87C2F39FF73E}" srcOrd="0" destOrd="0" presId="urn:microsoft.com/office/officeart/2008/layout/AlternatingHexagons"/>
    <dgm:cxn modelId="{2AC9D5AA-0FDF-401C-AC33-70A3FEFD7482}" type="presParOf" srcId="{EEF30081-53FA-43AE-807B-A56A37E1D842}" destId="{9996D9FA-C12D-44B9-B0D4-5CBA5AEE0168}" srcOrd="1" destOrd="0" presId="urn:microsoft.com/office/officeart/2008/layout/AlternatingHexagons"/>
    <dgm:cxn modelId="{E5ADB6EA-97C3-4B19-9DCA-2E04808EC872}" type="presParOf" srcId="{EEF30081-53FA-43AE-807B-A56A37E1D842}" destId="{0C56C98D-5DF0-4BDF-895A-384C2C9EF7D5}" srcOrd="2" destOrd="0" presId="urn:microsoft.com/office/officeart/2008/layout/AlternatingHexagons"/>
    <dgm:cxn modelId="{99A5ED78-5075-40C9-8D7F-78894EACF851}" type="presParOf" srcId="{EEF30081-53FA-43AE-807B-A56A37E1D842}" destId="{D3748103-7932-4EE6-AB57-648FC2C7E473}" srcOrd="3" destOrd="0" presId="urn:microsoft.com/office/officeart/2008/layout/AlternatingHexagons"/>
    <dgm:cxn modelId="{902C67D0-5E78-4362-851D-F5BB9FBD3A54}" type="presParOf" srcId="{EEF30081-53FA-43AE-807B-A56A37E1D842}" destId="{8ADDE112-25BB-426F-8BB3-ED88DC8333E2}" srcOrd="4" destOrd="0" presId="urn:microsoft.com/office/officeart/2008/layout/AlternatingHexagons"/>
    <dgm:cxn modelId="{43D4B164-F0C5-4E75-B3AE-38AEDA6A4538}" type="presParOf" srcId="{193D0BF3-ACC2-4A2F-84B6-5B5640A86BA3}" destId="{B2121782-FB32-4F27-A2A0-F04D347C538C}" srcOrd="3" destOrd="0" presId="urn:microsoft.com/office/officeart/2008/layout/AlternatingHexagons"/>
    <dgm:cxn modelId="{90579308-ACF7-44E1-A317-DAB5B8FBBA18}" type="presParOf" srcId="{193D0BF3-ACC2-4A2F-84B6-5B5640A86BA3}" destId="{5EC9E812-4297-4CB5-A95A-E42975415A3A}" srcOrd="4" destOrd="0" presId="urn:microsoft.com/office/officeart/2008/layout/AlternatingHexagons"/>
    <dgm:cxn modelId="{A4B67548-9585-4EE8-883A-F836670FDD69}" type="presParOf" srcId="{5EC9E812-4297-4CB5-A95A-E42975415A3A}" destId="{AABEE8D2-EE42-40A5-B7FF-9A6B3E9D4185}" srcOrd="0" destOrd="0" presId="urn:microsoft.com/office/officeart/2008/layout/AlternatingHexagons"/>
    <dgm:cxn modelId="{416D5988-043E-4B8A-A468-EBB29A92F78C}" type="presParOf" srcId="{5EC9E812-4297-4CB5-A95A-E42975415A3A}" destId="{5B744004-3D63-40B2-A560-8D3E30B2F6C8}" srcOrd="1" destOrd="0" presId="urn:microsoft.com/office/officeart/2008/layout/AlternatingHexagons"/>
    <dgm:cxn modelId="{A64D5C69-8363-48EE-AFCA-19E9283CE272}" type="presParOf" srcId="{5EC9E812-4297-4CB5-A95A-E42975415A3A}" destId="{1D552483-91E3-40B2-BB0C-A456273E14EB}" srcOrd="2" destOrd="0" presId="urn:microsoft.com/office/officeart/2008/layout/AlternatingHexagons"/>
    <dgm:cxn modelId="{82760A32-A89A-4EF2-ACB1-200C850B8DB6}" type="presParOf" srcId="{5EC9E812-4297-4CB5-A95A-E42975415A3A}" destId="{F702F034-3F48-4228-9640-CC7F244D045D}" srcOrd="3" destOrd="0" presId="urn:microsoft.com/office/officeart/2008/layout/AlternatingHexagons"/>
    <dgm:cxn modelId="{D51B12DD-CE8B-4D3C-BB53-991ED93771B2}" type="presParOf" srcId="{5EC9E812-4297-4CB5-A95A-E42975415A3A}" destId="{ED6BAAE9-0EEA-45BB-B83D-C701BB2EF4C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7843A-D023-4201-B054-D2A82194EE58}">
      <dsp:nvSpPr>
        <dsp:cNvPr id="0" name=""/>
        <dsp:cNvSpPr/>
      </dsp:nvSpPr>
      <dsp:spPr>
        <a:xfrm rot="5400000">
          <a:off x="6030165" y="892251"/>
          <a:ext cx="3960440" cy="3445582"/>
        </a:xfrm>
        <a:prstGeom prst="hexagon">
          <a:avLst>
            <a:gd name="adj" fmla="val 25000"/>
            <a:gd name="vf" fmla="val 115470"/>
          </a:avLst>
        </a:prstGeom>
        <a:solidFill>
          <a:srgbClr val="9DD422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Запасные части и аксессуары</a:t>
          </a:r>
          <a:endParaRPr lang="ru-RU" sz="33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 rot="-5400000">
        <a:off x="6824530" y="1251992"/>
        <a:ext cx="2371710" cy="2726103"/>
      </dsp:txXfrm>
    </dsp:sp>
    <dsp:sp modelId="{F26B0670-3473-4480-8833-93F95EA25749}">
      <dsp:nvSpPr>
        <dsp:cNvPr id="0" name=""/>
        <dsp:cNvSpPr/>
      </dsp:nvSpPr>
      <dsp:spPr>
        <a:xfrm>
          <a:off x="8548595" y="4982799"/>
          <a:ext cx="4419851" cy="237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EFD8C-5E5D-4059-BD55-A94F9C50D273}">
      <dsp:nvSpPr>
        <dsp:cNvPr id="0" name=""/>
        <dsp:cNvSpPr/>
      </dsp:nvSpPr>
      <dsp:spPr>
        <a:xfrm rot="5400000">
          <a:off x="2308936" y="892251"/>
          <a:ext cx="3960440" cy="3445582"/>
        </a:xfrm>
        <a:prstGeom prst="hexagon">
          <a:avLst/>
        </a:prstGeom>
        <a:solidFill>
          <a:srgbClr val="90C31F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Кресло-коляски</a:t>
          </a:r>
          <a:endParaRPr lang="ru-RU" sz="50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 rot="-5400000">
        <a:off x="3103301" y="1251992"/>
        <a:ext cx="2371710" cy="2726103"/>
      </dsp:txXfrm>
    </dsp:sp>
    <dsp:sp modelId="{B6D37EAA-D021-4537-A35C-87C2F39FF73E}">
      <dsp:nvSpPr>
        <dsp:cNvPr id="0" name=""/>
        <dsp:cNvSpPr/>
      </dsp:nvSpPr>
      <dsp:spPr>
        <a:xfrm rot="5400000">
          <a:off x="4162422" y="4253872"/>
          <a:ext cx="3960440" cy="3445582"/>
        </a:xfrm>
        <a:prstGeom prst="hexagon">
          <a:avLst>
            <a:gd name="adj" fmla="val 25000"/>
            <a:gd name="vf" fmla="val 115470"/>
          </a:avLst>
        </a:prstGeom>
        <a:solidFill>
          <a:srgbClr val="90C31F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Подъемные платформы</a:t>
          </a:r>
          <a:endParaRPr lang="ru-RU" sz="31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 rot="-5400000">
        <a:off x="4956787" y="4613613"/>
        <a:ext cx="2371710" cy="2726103"/>
      </dsp:txXfrm>
    </dsp:sp>
    <dsp:sp modelId="{9996D9FA-C12D-44B9-B0D4-5CBA5AEE0168}">
      <dsp:nvSpPr>
        <dsp:cNvPr id="0" name=""/>
        <dsp:cNvSpPr/>
      </dsp:nvSpPr>
      <dsp:spPr>
        <a:xfrm>
          <a:off x="0" y="4788532"/>
          <a:ext cx="4277275" cy="237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DE112-25BB-426F-8BB3-ED88DC8333E2}">
      <dsp:nvSpPr>
        <dsp:cNvPr id="0" name=""/>
        <dsp:cNvSpPr/>
      </dsp:nvSpPr>
      <dsp:spPr>
        <a:xfrm rot="5400000">
          <a:off x="7883651" y="4253872"/>
          <a:ext cx="3960440" cy="3445582"/>
        </a:xfrm>
        <a:prstGeom prst="hexagon">
          <a:avLst>
            <a:gd name="adj" fmla="val 25000"/>
            <a:gd name="vf" fmla="val 115470"/>
          </a:avLst>
        </a:prstGeom>
        <a:solidFill>
          <a:srgbClr val="9DD422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solidFill>
                <a:schemeClr val="tx1"/>
              </a:solidFill>
              <a:latin typeface="PF BeauSans Pro XThin" panose="02000506030000020004" pitchFamily="2" charset="0"/>
            </a:rPr>
            <a:t>Ступенькоходы</a:t>
          </a:r>
          <a:endParaRPr lang="ru-RU" sz="27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 rot="-5400000">
        <a:off x="8678016" y="4613613"/>
        <a:ext cx="2371710" cy="2726103"/>
      </dsp:txXfrm>
    </dsp:sp>
    <dsp:sp modelId="{AABEE8D2-EE42-40A5-B7FF-9A6B3E9D4185}">
      <dsp:nvSpPr>
        <dsp:cNvPr id="0" name=""/>
        <dsp:cNvSpPr/>
      </dsp:nvSpPr>
      <dsp:spPr>
        <a:xfrm rot="5400000">
          <a:off x="6030165" y="7615494"/>
          <a:ext cx="3960440" cy="3445582"/>
        </a:xfrm>
        <a:prstGeom prst="hexagon">
          <a:avLst>
            <a:gd name="adj" fmla="val 25000"/>
            <a:gd name="vf" fmla="val 115470"/>
          </a:avLst>
        </a:prstGeom>
        <a:solidFill>
          <a:srgbClr val="9DD422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Инклюзивные пляжи</a:t>
          </a:r>
          <a:endParaRPr lang="ru-RU" sz="28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 rot="-5400000">
        <a:off x="6824530" y="7975235"/>
        <a:ext cx="2371710" cy="2726103"/>
      </dsp:txXfrm>
    </dsp:sp>
    <dsp:sp modelId="{5B744004-3D63-40B2-A560-8D3E30B2F6C8}">
      <dsp:nvSpPr>
        <dsp:cNvPr id="0" name=""/>
        <dsp:cNvSpPr/>
      </dsp:nvSpPr>
      <dsp:spPr>
        <a:xfrm>
          <a:off x="10168205" y="4581991"/>
          <a:ext cx="4089378" cy="287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>
        <a:off x="10168205" y="4581991"/>
        <a:ext cx="4089378" cy="2876966"/>
      </dsp:txXfrm>
    </dsp:sp>
    <dsp:sp modelId="{ED6BAAE9-0EEA-45BB-B83D-C701BB2EF4C6}">
      <dsp:nvSpPr>
        <dsp:cNvPr id="0" name=""/>
        <dsp:cNvSpPr/>
      </dsp:nvSpPr>
      <dsp:spPr>
        <a:xfrm rot="5400000">
          <a:off x="2308936" y="7615494"/>
          <a:ext cx="3960440" cy="3445582"/>
        </a:xfrm>
        <a:prstGeom prst="hexagon">
          <a:avLst>
            <a:gd name="adj" fmla="val 25000"/>
            <a:gd name="vf" fmla="val 115470"/>
          </a:avLst>
        </a:prstGeom>
        <a:solidFill>
          <a:srgbClr val="90C31F"/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PF BeauSans Pro XThin" panose="02000506030000020004" pitchFamily="2" charset="0"/>
            </a:rPr>
            <a:t>Создание доступной среды</a:t>
          </a:r>
          <a:endParaRPr lang="ru-RU" sz="4000" kern="1200" dirty="0">
            <a:solidFill>
              <a:schemeClr val="tx1"/>
            </a:solidFill>
            <a:latin typeface="PF BeauSans Pro XThin" panose="02000506030000020004" pitchFamily="2" charset="0"/>
          </a:endParaRPr>
        </a:p>
      </dsp:txBody>
      <dsp:txXfrm rot="-5400000">
        <a:off x="3103301" y="7975235"/>
        <a:ext cx="2371710" cy="272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2858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77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PFBeauSansPro-Light"/>
                <a:ea typeface="PFBeauSansPro-Light"/>
                <a:cs typeface="PFBeauSansPro-Light"/>
                <a:sym typeface="PFBeauSansPro-Light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4389532" y="952500"/>
            <a:ext cx="9996542" cy="2286000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effectLst>
            <a:outerShdw blurRad="63500" dist="25400" dir="5400000" rotWithShape="0">
              <a:srgbClr val="000000">
                <a:alpha val="50000"/>
              </a:srgbClr>
            </a:outerShdw>
            <a:reflection stA="9885" endPos="40000" dir="5400000" sy="-100000" algn="bl" rotWithShape="0"/>
          </a:effectLst>
        </p:spPr>
        <p:txBody>
          <a:bodyPr lIns="381000" tIns="381000" rIns="381000" bIns="381000"/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9" name="треуг_16-9.png"/>
          <p:cNvPicPr>
            <a:picLocks noChangeAspect="1"/>
          </p:cNvPicPr>
          <p:nvPr/>
        </p:nvPicPr>
        <p:blipFill>
          <a:blip r:embed="rId2">
            <a:alphaModFix amt="30463"/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FBeauSansPro-Thin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PFBeauSansPro-XThin"/>
          <a:ea typeface="PFBeauSansPro-XThin"/>
          <a:cs typeface="PFBeauSansPro-XThin"/>
          <a:sym typeface="PFBeauSansPro-XThin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o-mp.ru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-mp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mp.ru/" TargetMode="External"/><Relationship Id="rId2" Type="http://schemas.openxmlformats.org/officeDocument/2006/relationships/hyperlink" Target="mailto:contact@o-mp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o-mp.ru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-mp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936" y="9738320"/>
            <a:ext cx="2158864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4800" i="1" dirty="0" smtClean="0">
                <a:latin typeface="PF BeauSans Pro XThin" panose="02000506030000020004" pitchFamily="2" charset="0"/>
              </a:rPr>
              <a:t>Наша миссия - разработка</a:t>
            </a:r>
            <a:r>
              <a:rPr lang="ru-RU" sz="4800" i="1" dirty="0">
                <a:latin typeface="PF BeauSans Pro XThin" panose="02000506030000020004" pitchFamily="2" charset="0"/>
              </a:rPr>
              <a:t>, </a:t>
            </a:r>
            <a:r>
              <a:rPr lang="ru-RU" sz="4800" i="1" dirty="0" smtClean="0">
                <a:latin typeface="PF BeauSans Pro XThin" panose="02000506030000020004" pitchFamily="2" charset="0"/>
              </a:rPr>
              <a:t>производство </a:t>
            </a:r>
            <a:r>
              <a:rPr lang="ru-RU" sz="4800" i="1" dirty="0">
                <a:latin typeface="PF BeauSans Pro XThin" panose="02000506030000020004" pitchFamily="2" charset="0"/>
              </a:rPr>
              <a:t>и продвижение </a:t>
            </a:r>
            <a:r>
              <a:rPr lang="ru-RU" sz="4800" i="1" dirty="0" smtClean="0">
                <a:latin typeface="PF BeauSans Pro XThin" panose="02000506030000020004" pitchFamily="2" charset="0"/>
              </a:rPr>
              <a:t>самых </a:t>
            </a:r>
            <a:r>
              <a:rPr lang="ru-RU" sz="4800" i="1" dirty="0">
                <a:latin typeface="PF BeauSans Pro XThin" panose="02000506030000020004" pitchFamily="2" charset="0"/>
              </a:rPr>
              <a:t>передовых </a:t>
            </a:r>
            <a:endParaRPr lang="ru-RU" sz="4800" i="1" dirty="0" smtClean="0">
              <a:latin typeface="PF BeauSans Pro XThin" panose="02000506030000020004" pitchFamily="2" charset="0"/>
            </a:endParaRPr>
          </a:p>
          <a:p>
            <a:pPr algn="just"/>
            <a:r>
              <a:rPr lang="ru-RU" sz="4800" i="1" dirty="0" smtClean="0">
                <a:latin typeface="PF BeauSans Pro XThin" panose="02000506030000020004" pitchFamily="2" charset="0"/>
              </a:rPr>
              <a:t>устройств</a:t>
            </a:r>
            <a:r>
              <a:rPr lang="ru-RU" sz="4800" i="1" dirty="0">
                <a:latin typeface="PF BeauSans Pro XThin" panose="02000506030000020004" pitchFamily="2" charset="0"/>
              </a:rPr>
              <a:t>, </a:t>
            </a:r>
            <a:r>
              <a:rPr lang="ru-RU" sz="4800" i="1" dirty="0" smtClean="0">
                <a:latin typeface="PF BeauSans Pro XThin" panose="02000506030000020004" pitchFamily="2" charset="0"/>
              </a:rPr>
              <a:t>для </a:t>
            </a:r>
            <a:r>
              <a:rPr lang="ru-RU" sz="4800" i="1" dirty="0">
                <a:latin typeface="PF BeauSans Pro XThin" panose="02000506030000020004" pitchFamily="2" charset="0"/>
              </a:rPr>
              <a:t>улучшения качества жизни инвалидов, </a:t>
            </a:r>
            <a:r>
              <a:rPr lang="ru-RU" sz="4800" i="1" dirty="0" smtClean="0">
                <a:latin typeface="PF BeauSans Pro XThin" panose="02000506030000020004" pitchFamily="2" charset="0"/>
              </a:rPr>
              <a:t>создания </a:t>
            </a:r>
          </a:p>
          <a:p>
            <a:pPr algn="just"/>
            <a:r>
              <a:rPr lang="ru-RU" sz="4800" i="1" dirty="0" err="1" smtClean="0">
                <a:latin typeface="PF BeauSans Pro XThin" panose="02000506030000020004" pitchFamily="2" charset="0"/>
              </a:rPr>
              <a:t>безбарьерной</a:t>
            </a:r>
            <a:r>
              <a:rPr lang="ru-RU" sz="4800" i="1" dirty="0" smtClean="0">
                <a:latin typeface="PF BeauSans Pro XThin" panose="02000506030000020004" pitchFamily="2" charset="0"/>
              </a:rPr>
              <a:t> среды и обеспечения равных возможностей для всех.</a:t>
            </a:r>
          </a:p>
          <a:p>
            <a:pPr algn="just"/>
            <a:endParaRPr lang="ru-RU" sz="4800" i="1" dirty="0" smtClean="0">
              <a:latin typeface="PF BeauSans Pro XThin" panose="02000506030000020004" pitchFamily="2" charset="0"/>
            </a:endParaRPr>
          </a:p>
          <a:p>
            <a:pPr algn="r"/>
            <a:r>
              <a:rPr kumimoji="0" lang="ru-RU" sz="48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PF BeauSans Pro XThin" panose="02000506030000020004" pitchFamily="2" charset="0"/>
                <a:sym typeface="PFBeauSansPro-Thin"/>
              </a:rPr>
              <a:t>-</a:t>
            </a:r>
            <a:r>
              <a:rPr kumimoji="0" lang="ru-RU" sz="48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uFillTx/>
                <a:latin typeface="PF BeauSans Pro XThin" panose="02000506030000020004" pitchFamily="2" charset="0"/>
                <a:sym typeface="PFBeauSansPro-Thin"/>
              </a:rPr>
              <a:t>  </a:t>
            </a:r>
            <a:r>
              <a:rPr kumimoji="0" lang="ru-RU" sz="48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PF BeauSans Pro XThin" panose="02000506030000020004" pitchFamily="2" charset="0"/>
                <a:sym typeface="PFBeauSansPro-Thin"/>
              </a:rPr>
              <a:t>Роман </a:t>
            </a:r>
            <a:r>
              <a:rPr kumimoji="0" lang="ru-RU" sz="480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uFillTx/>
                <a:latin typeface="PF BeauSans Pro XThin" panose="02000506030000020004" pitchFamily="2" charset="0"/>
                <a:sym typeface="PFBeauSansPro-Thin"/>
              </a:rPr>
              <a:t>Аранин</a:t>
            </a:r>
            <a:endParaRPr kumimoji="0" lang="ru-RU" sz="48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PF BeauSans Pro XThin" panose="02000506030000020004" pitchFamily="2" charset="0"/>
              <a:sym typeface="PFBeauSansPro-Thi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56" y="1258998"/>
            <a:ext cx="12274889" cy="18545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7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Запасные части и аксессуары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" y="9810328"/>
            <a:ext cx="4224720" cy="4224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r="19000"/>
          <a:stretch/>
        </p:blipFill>
        <p:spPr>
          <a:xfrm>
            <a:off x="15288344" y="2874451"/>
            <a:ext cx="6768752" cy="7967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1320" y="3041576"/>
            <a:ext cx="14617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VARILITE </a:t>
            </a:r>
            <a:r>
              <a:rPr lang="ru-RU" sz="3600" dirty="0" smtClean="0"/>
              <a:t>- ультра </a:t>
            </a:r>
            <a:r>
              <a:rPr lang="ru-RU" sz="3600" dirty="0"/>
              <a:t>легкие, </a:t>
            </a:r>
            <a:r>
              <a:rPr lang="ru-RU" sz="3600" dirty="0" smtClean="0"/>
              <a:t>само надувающиеся </a:t>
            </a:r>
            <a:r>
              <a:rPr lang="ru-RU" sz="3600" dirty="0"/>
              <a:t>подушки из воздушной </a:t>
            </a:r>
            <a:r>
              <a:rPr lang="ru-RU" sz="3600" dirty="0" smtClean="0"/>
              <a:t>пены, которые не боятся проколов!</a:t>
            </a:r>
          </a:p>
          <a:p>
            <a:endParaRPr lang="ru-RU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Лидер на рынке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Исключительно правильное распределение давления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Стабильность позиционирования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Способность </a:t>
            </a:r>
            <a:r>
              <a:rPr lang="ru-RU" sz="3600" dirty="0"/>
              <a:t>гасить </a:t>
            </a:r>
            <a:r>
              <a:rPr lang="ru-RU" sz="3600" dirty="0" smtClean="0"/>
              <a:t>вибрации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Удобство </a:t>
            </a:r>
            <a:r>
              <a:rPr lang="ru-RU" sz="3600" dirty="0"/>
              <a:t>и </a:t>
            </a:r>
            <a:r>
              <a:rPr lang="ru-RU" sz="3600" dirty="0" smtClean="0"/>
              <a:t>простота </a:t>
            </a:r>
            <a:r>
              <a:rPr lang="ru-RU" sz="3600" dirty="0"/>
              <a:t>в </a:t>
            </a:r>
            <a:r>
              <a:rPr lang="ru-RU" sz="3600" dirty="0" smtClean="0"/>
              <a:t>использовании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420246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076" y="7578080"/>
            <a:ext cx="3240000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40" y="7578080"/>
            <a:ext cx="3240000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08" y="7578080"/>
            <a:ext cx="3240000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544" y="7578080"/>
            <a:ext cx="3240000" cy="324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8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Запасные части и аксессуары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70720" y="3047955"/>
            <a:ext cx="141855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VARILITE </a:t>
            </a:r>
            <a:r>
              <a:rPr lang="ru-RU" sz="3600" dirty="0" smtClean="0"/>
              <a:t>– прочная система спинок для </a:t>
            </a:r>
            <a:r>
              <a:rPr lang="ru-RU" sz="3600" dirty="0"/>
              <a:t>инвалидных </a:t>
            </a:r>
            <a:r>
              <a:rPr lang="ru-RU" sz="3600" dirty="0" smtClean="0"/>
              <a:t>кресел-колясок с воздушно-пенной подушкой</a:t>
            </a:r>
          </a:p>
          <a:p>
            <a:endParaRPr lang="ru-RU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Прост в установке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Поддерживает </a:t>
            </a:r>
            <a:r>
              <a:rPr lang="ru-RU" sz="3600" dirty="0"/>
              <a:t>позвоночник и позиционирует </a:t>
            </a:r>
            <a:r>
              <a:rPr lang="ru-RU" sz="3600" dirty="0" smtClean="0"/>
              <a:t>таз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Имеет </a:t>
            </a:r>
            <a:r>
              <a:rPr lang="ru-RU" sz="3600" dirty="0"/>
              <a:t>монтажную конструкцию для установки </a:t>
            </a:r>
            <a:r>
              <a:rPr lang="ru-RU" sz="3600" dirty="0" smtClean="0"/>
              <a:t>подголовника, боковой поддержки груди и т.д.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Съемный чехол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4 модели </a:t>
            </a:r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06333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Подъемные платформы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807624" y="2177480"/>
            <a:ext cx="6768752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dirty="0" smtClean="0"/>
              <a:t>Производители: </a:t>
            </a:r>
          </a:p>
          <a:p>
            <a:pPr algn="ctr"/>
            <a:endParaRPr lang="ru-RU" sz="3600" dirty="0" smtClean="0"/>
          </a:p>
          <a:p>
            <a:pPr marL="742950" indent="-742950" algn="ctr">
              <a:buFontTx/>
              <a:buAutoNum type="arabicPeriod"/>
            </a:pPr>
            <a:r>
              <a:rPr lang="en-US" sz="3600" dirty="0" err="1"/>
              <a:t>Cibes</a:t>
            </a:r>
            <a:r>
              <a:rPr lang="ru-RU" sz="3600" dirty="0"/>
              <a:t> </a:t>
            </a:r>
            <a:r>
              <a:rPr lang="en-US" sz="3600" dirty="0"/>
              <a:t>Lift Group AB (</a:t>
            </a:r>
            <a:r>
              <a:rPr lang="ru-RU" sz="3600" dirty="0"/>
              <a:t>Швеция)</a:t>
            </a:r>
            <a:endParaRPr lang="en-US" sz="3600" dirty="0"/>
          </a:p>
          <a:p>
            <a:pPr marL="742950" indent="-742950" algn="ctr">
              <a:buAutoNum type="arabicPeriod"/>
            </a:pPr>
            <a:r>
              <a:rPr lang="en-US" sz="3600" dirty="0" smtClean="0"/>
              <a:t>Lift Up (</a:t>
            </a:r>
            <a:r>
              <a:rPr lang="ru-RU" sz="3600" dirty="0" smtClean="0"/>
              <a:t>Дания)</a:t>
            </a:r>
          </a:p>
          <a:p>
            <a:pPr marL="514350" indent="-514350" algn="ctr">
              <a:buAutoNum type="arabicPeriod"/>
            </a:pPr>
            <a:r>
              <a:rPr lang="en-US" sz="3600" dirty="0" smtClean="0"/>
              <a:t>CAMA Lift GmbH </a:t>
            </a:r>
            <a:r>
              <a:rPr lang="ru-RU" sz="3600" dirty="0" smtClean="0"/>
              <a:t>(Дания) </a:t>
            </a:r>
          </a:p>
          <a:p>
            <a:pPr marL="514350" indent="-514350" algn="ctr">
              <a:buAutoNum type="arabicPeriod"/>
            </a:pP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6724" y="6281936"/>
            <a:ext cx="1501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Подъёмные </a:t>
            </a:r>
            <a:r>
              <a:rPr lang="ru-RU" sz="3600" dirty="0"/>
              <a:t>платформы </a:t>
            </a:r>
            <a:r>
              <a:rPr lang="en-US" sz="3600" dirty="0" err="1"/>
              <a:t>Cibes</a:t>
            </a:r>
            <a:r>
              <a:rPr lang="en-US" sz="3600" dirty="0"/>
              <a:t> </a:t>
            </a:r>
            <a:r>
              <a:rPr lang="ru-RU" sz="3600" dirty="0" smtClean="0"/>
              <a:t>- упрощенная конструкция лифта</a:t>
            </a:r>
            <a:r>
              <a:rPr lang="ru-RU" sz="3600" dirty="0"/>
              <a:t>, </a:t>
            </a:r>
            <a:r>
              <a:rPr lang="ru-RU" sz="3600" dirty="0" smtClean="0"/>
              <a:t>состоит </a:t>
            </a:r>
            <a:r>
              <a:rPr lang="ru-RU" sz="3600" dirty="0"/>
              <a:t>из подъемной платформы и шахты</a:t>
            </a:r>
            <a:r>
              <a:rPr lang="ru-RU" sz="3600" dirty="0" smtClean="0"/>
              <a:t>.</a:t>
            </a:r>
          </a:p>
          <a:p>
            <a:pPr algn="ctr"/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Топ-производитель на рынке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Конфигурации глухой или полностью стеклянной шахты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 Thin" panose="02000500000000020004" pitchFamily="2" charset="0"/>
              </a:rPr>
              <a:t>Широкий ассортимент </a:t>
            </a:r>
            <a:r>
              <a:rPr lang="ru-RU" sz="3600" dirty="0" smtClean="0">
                <a:latin typeface="PF BeauSans Pro Thin" panose="02000500000000020004" pitchFamily="2" charset="0"/>
              </a:rPr>
              <a:t>панелей, материалов и цвета</a:t>
            </a:r>
            <a:endParaRPr lang="ru-RU" sz="3600" dirty="0">
              <a:latin typeface="PF BeauSans Pro Thin" panose="02000500000000020004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r="27086"/>
          <a:stretch/>
        </p:blipFill>
        <p:spPr>
          <a:xfrm>
            <a:off x="16080432" y="353800"/>
            <a:ext cx="5760640" cy="114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6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Подъемные платформы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360" y="3905672"/>
            <a:ext cx="7632848" cy="76328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0720" y="3006144"/>
            <a:ext cx="17353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PF BeauSans Pro Thin" panose="02000500000000020004" pitchFamily="2" charset="0"/>
              </a:rPr>
              <a:t>Уникальная</a:t>
            </a:r>
            <a:r>
              <a:rPr lang="ru-RU" sz="3600" dirty="0">
                <a:latin typeface="PF BeauSans Pro Thin" panose="02000500000000020004" pitchFamily="2" charset="0"/>
              </a:rPr>
              <a:t> </a:t>
            </a:r>
            <a:r>
              <a:rPr lang="ru-RU" sz="3600" dirty="0" smtClean="0">
                <a:latin typeface="PF BeauSans Pro Thin" panose="02000500000000020004" pitchFamily="2" charset="0"/>
              </a:rPr>
              <a:t>лестница-</a:t>
            </a:r>
            <a:r>
              <a:rPr lang="ru-RU" sz="3600" dirty="0" err="1" smtClean="0">
                <a:latin typeface="PF BeauSans Pro Thin" panose="02000500000000020004" pitchFamily="2" charset="0"/>
              </a:rPr>
              <a:t>трансформер</a:t>
            </a:r>
            <a:r>
              <a:rPr lang="ru-RU" sz="3600" dirty="0" smtClean="0">
                <a:latin typeface="PF BeauSans Pro Thin" panose="02000500000000020004" pitchFamily="2" charset="0"/>
              </a:rPr>
              <a:t> </a:t>
            </a:r>
            <a:r>
              <a:rPr lang="ru-RU" sz="3600" dirty="0">
                <a:latin typeface="PF BeauSans Pro Thin" panose="02000500000000020004" pitchFamily="2" charset="0"/>
              </a:rPr>
              <a:t>FlexStepV2 </a:t>
            </a:r>
            <a:endParaRPr lang="ru-RU" sz="3600" dirty="0" smtClean="0">
              <a:latin typeface="PF BeauSans Pro Thin" panose="02000500000000020004" pitchFamily="2" charset="0"/>
            </a:endParaRPr>
          </a:p>
          <a:p>
            <a:endParaRPr lang="ru-RU" sz="3600" i="1" dirty="0">
              <a:latin typeface="PF BeauSans Pro Thin" panose="02000500000000020004" pitchFamily="2" charset="0"/>
            </a:endParaRPr>
          </a:p>
          <a:p>
            <a:r>
              <a:rPr lang="ru-RU" sz="3600" dirty="0" smtClean="0">
                <a:latin typeface="PF BeauSans Pro Thin" panose="02000500000000020004" pitchFamily="2" charset="0"/>
              </a:rPr>
              <a:t>На вид обычная лестница, которая, </a:t>
            </a:r>
            <a:r>
              <a:rPr lang="ru-RU" sz="3600" dirty="0">
                <a:latin typeface="PF BeauSans Pro Thin" panose="02000500000000020004" pitchFamily="2" charset="0"/>
              </a:rPr>
              <a:t>при нажатии </a:t>
            </a:r>
            <a:r>
              <a:rPr lang="ru-RU" sz="3600" dirty="0" smtClean="0">
                <a:latin typeface="PF BeauSans Pro Thin" panose="02000500000000020004" pitchFamily="2" charset="0"/>
              </a:rPr>
              <a:t>одной кнопки, </a:t>
            </a:r>
          </a:p>
          <a:p>
            <a:r>
              <a:rPr lang="ru-RU" sz="3600" dirty="0" smtClean="0">
                <a:latin typeface="PF BeauSans Pro Thin" panose="02000500000000020004" pitchFamily="2" charset="0"/>
              </a:rPr>
              <a:t>превращается </a:t>
            </a:r>
            <a:r>
              <a:rPr lang="ru-RU" sz="3600" dirty="0">
                <a:latin typeface="PF BeauSans Pro Thin" panose="02000500000000020004" pitchFamily="2" charset="0"/>
              </a:rPr>
              <a:t>в надёжную платформу для людей с ограниченными возможностями </a:t>
            </a:r>
            <a:endParaRPr lang="ru-RU" sz="3600" dirty="0" smtClean="0">
              <a:latin typeface="PF BeauSans Pro Thin" panose="02000500000000020004" pitchFamily="2" charset="0"/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всего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за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30 секунд!</a:t>
            </a:r>
            <a:endParaRPr lang="ru-RU" sz="3600" dirty="0" smtClean="0">
              <a:latin typeface="PF BeauSans Pro Thin" panose="02000500000000020004" pitchFamily="2" charset="0"/>
            </a:endParaRPr>
          </a:p>
          <a:p>
            <a:endParaRPr lang="ru-RU" sz="3600" dirty="0" smtClean="0">
              <a:latin typeface="PF BeauSans Pro Thin" panose="02000500000000020004" pitchFamily="2" charset="0"/>
            </a:endParaRPr>
          </a:p>
          <a:p>
            <a:endParaRPr lang="ru-RU" sz="3600" dirty="0" smtClean="0">
              <a:latin typeface="PF BeauSans Pro Thin" panose="02000500000000020004" pitchFamily="2" charset="0"/>
            </a:endParaRPr>
          </a:p>
          <a:p>
            <a:endParaRPr lang="ru-RU" sz="3600" dirty="0" smtClean="0">
              <a:latin typeface="PF BeauSans Pro Thin" panose="02000500000000020004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PF BeauSans Pro Thin" panose="02000500000000020004" pitchFamily="2" charset="0"/>
              </a:rPr>
              <a:t>Полная безопасность (инфракрасные датчики)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PF BeauSans Pro Thin" panose="02000500000000020004" pitchFamily="2" charset="0"/>
              </a:rPr>
              <a:t>Модели от 2-х до 6-и ступеней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PF BeauSans Pro Thin" panose="02000500000000020004" pitchFamily="2" charset="0"/>
              </a:rPr>
              <a:t>Широкий ассортимент отделки и цвета</a:t>
            </a:r>
            <a:endParaRPr lang="ru-RU" sz="3600" dirty="0">
              <a:latin typeface="PF BeauSans Pro Thin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16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Подъемные платформы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70720" y="3047955"/>
            <a:ext cx="14329592" cy="67403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3600" dirty="0"/>
              <a:t>Платформы подъемные наклонного перемещения 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err="1" smtClean="0"/>
              <a:t>Cama</a:t>
            </a:r>
            <a:r>
              <a:rPr lang="ru-RU" sz="3600" dirty="0" smtClean="0"/>
              <a:t> </a:t>
            </a:r>
            <a:r>
              <a:rPr lang="ru-RU" sz="3600" dirty="0" err="1"/>
              <a:t>Handi-Lift</a:t>
            </a:r>
            <a:r>
              <a:rPr lang="ru-RU" sz="3600" dirty="0"/>
              <a:t> EA7 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err="1" smtClean="0"/>
              <a:t>Cama</a:t>
            </a:r>
            <a:r>
              <a:rPr lang="ru-RU" sz="3600" dirty="0" smtClean="0"/>
              <a:t> </a:t>
            </a:r>
            <a:r>
              <a:rPr lang="ru-RU" sz="3600" dirty="0" err="1"/>
              <a:t>Handi-Lift</a:t>
            </a:r>
            <a:r>
              <a:rPr lang="ru-RU" sz="3600" dirty="0"/>
              <a:t> </a:t>
            </a:r>
            <a:r>
              <a:rPr lang="ru-RU" sz="3600" dirty="0" smtClean="0"/>
              <a:t>EA6</a:t>
            </a:r>
          </a:p>
          <a:p>
            <a:endParaRPr lang="ru-RU" sz="3600" dirty="0"/>
          </a:p>
          <a:p>
            <a:r>
              <a:rPr lang="ru-RU" sz="3600" dirty="0" smtClean="0"/>
              <a:t>Позволяют без </a:t>
            </a:r>
            <a:r>
              <a:rPr lang="ru-RU" sz="3600" dirty="0"/>
              <a:t>труда преодолевать как </a:t>
            </a:r>
            <a:r>
              <a:rPr lang="ru-RU" sz="3600" dirty="0" smtClean="0"/>
              <a:t>прямые, </a:t>
            </a:r>
          </a:p>
          <a:p>
            <a:r>
              <a:rPr lang="ru-RU" sz="3600" dirty="0" smtClean="0"/>
              <a:t>так </a:t>
            </a:r>
            <a:r>
              <a:rPr lang="ru-RU" sz="3600" dirty="0"/>
              <a:t>и изогнутые лестничные марши, и </a:t>
            </a:r>
            <a:r>
              <a:rPr lang="ru-RU" sz="3600" dirty="0" smtClean="0"/>
              <a:t>пролёты.</a:t>
            </a:r>
            <a:endParaRPr lang="ru-RU" sz="3600" dirty="0">
              <a:latin typeface="PF BeauSans Pro Thin" panose="02000500000000020004" pitchFamily="2" charset="0"/>
            </a:endParaRPr>
          </a:p>
          <a:p>
            <a:endParaRPr lang="ru-RU" sz="3600" dirty="0" smtClean="0">
              <a:latin typeface="PF BeauSans Pro Thin" panose="02000500000000020004" pitchFamily="2" charset="0"/>
            </a:endParaRPr>
          </a:p>
          <a:p>
            <a:endParaRPr lang="ru-RU" sz="3600" dirty="0" smtClean="0">
              <a:latin typeface="PF BeauSans Pro Thin" panose="02000500000000020004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PF BeauSans Pro Thin" panose="02000500000000020004" pitchFamily="2" charset="0"/>
              </a:rPr>
              <a:t>Полная безопасность (датчики поверхностного давления, ограничители скорости)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 Thin" panose="02000500000000020004" pitchFamily="2" charset="0"/>
              </a:rPr>
              <a:t>Складные, компактные </a:t>
            </a:r>
            <a:r>
              <a:rPr lang="ru-RU" sz="3600" dirty="0" smtClean="0">
                <a:latin typeface="PF BeauSans Pro Thin" panose="02000500000000020004" pitchFamily="2" charset="0"/>
              </a:rPr>
              <a:t>модели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PF BeauSans Pro Thin" panose="02000500000000020004" pitchFamily="2" charset="0"/>
              </a:rPr>
              <a:t>Независимы от электропитания (работают на аккумуляторах)</a:t>
            </a:r>
            <a:endParaRPr lang="ru-RU" sz="3600" dirty="0">
              <a:latin typeface="PF BeauSans Pro Thin" panose="0200050000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340" y="1709428"/>
            <a:ext cx="5364596" cy="5364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392" y="6137920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60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err="1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Ступенькоходы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99656" y="2465512"/>
            <a:ext cx="18384688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dirty="0" smtClean="0"/>
              <a:t>Производители: 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1. </a:t>
            </a:r>
            <a:r>
              <a:rPr lang="en-US" sz="3600" dirty="0" err="1"/>
              <a:t>Alber</a:t>
            </a:r>
            <a:r>
              <a:rPr lang="en-US" sz="3600" dirty="0"/>
              <a:t> </a:t>
            </a:r>
            <a:r>
              <a:rPr lang="en-US" sz="3600" dirty="0" err="1"/>
              <a:t>Antriebstechnik</a:t>
            </a:r>
            <a:r>
              <a:rPr lang="en-US" sz="3600" dirty="0"/>
              <a:t> </a:t>
            </a:r>
            <a:r>
              <a:rPr lang="en-US" sz="3600" dirty="0" smtClean="0"/>
              <a:t>GmbH</a:t>
            </a:r>
            <a:r>
              <a:rPr lang="ru-RU" sz="3600" dirty="0" smtClean="0"/>
              <a:t> (</a:t>
            </a:r>
            <a:r>
              <a:rPr lang="en-US" sz="3600" dirty="0" smtClean="0"/>
              <a:t>AAT)</a:t>
            </a:r>
            <a:r>
              <a:rPr lang="ru-RU" sz="3600" dirty="0" smtClean="0"/>
              <a:t>, Германия</a:t>
            </a:r>
            <a:endParaRPr lang="ru-RU" sz="3600" dirty="0"/>
          </a:p>
        </p:txBody>
      </p:sp>
      <p:pic>
        <p:nvPicPr>
          <p:cNvPr id="6" name="Picture 6" descr="D:\Dropbox\AAT\ДОК-ТЫ И ФОТО ПО ВСЕМУ ТОВАРУ\sella\photo\s-max_sell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5466"/>
          <a:stretch/>
        </p:blipFill>
        <p:spPr bwMode="auto">
          <a:xfrm>
            <a:off x="6575376" y="6858000"/>
            <a:ext cx="282199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804" y="6858000"/>
            <a:ext cx="2312700" cy="468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66248" y="11466512"/>
            <a:ext cx="11449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ААТ</a:t>
            </a:r>
            <a:endParaRPr lang="en-US" sz="3600" dirty="0" smtClean="0">
              <a:ln w="0"/>
              <a:solidFill>
                <a:srgbClr val="9DD4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Модели с интегрированным сиденьем или с универсальным портом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>
          <a:xfrm>
            <a:off x="10556131" y="6858000"/>
            <a:ext cx="2709361" cy="468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1272" y="4985792"/>
            <a:ext cx="19201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Ступенькоход</a:t>
            </a:r>
            <a:r>
              <a:rPr lang="ru-RU" sz="3600" dirty="0"/>
              <a:t> является универсальным решением проблемы передвижения </a:t>
            </a:r>
          </a:p>
          <a:p>
            <a:pPr algn="ctr"/>
            <a:r>
              <a:rPr lang="ru-RU" sz="3600" dirty="0"/>
              <a:t>инвалидов на кресло-колясках в любых помещениях, где есть лестницы, но нет пандуса или лифта, будь то жилой дом, больница, магазин или даже аэропорт</a:t>
            </a:r>
          </a:p>
        </p:txBody>
      </p:sp>
    </p:spTree>
    <p:extLst>
      <p:ext uri="{BB962C8B-B14F-4D97-AF65-F5344CB8AC3E}">
        <p14:creationId xmlns:p14="http://schemas.microsoft.com/office/powerpoint/2010/main" val="2836477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solidFill>
              <a:srgbClr val="9DD42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Создание доступной среды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60396" y="2472670"/>
            <a:ext cx="5063208" cy="2380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dirty="0" smtClean="0"/>
              <a:t>Производители: </a:t>
            </a:r>
          </a:p>
          <a:p>
            <a:pPr algn="ctr"/>
            <a:endParaRPr lang="ru-RU" sz="3600" dirty="0" smtClean="0"/>
          </a:p>
          <a:p>
            <a:pPr marL="742950" indent="-742950" algn="ctr">
              <a:buAutoNum type="arabicPeriod"/>
            </a:pPr>
            <a:r>
              <a:rPr lang="en-US" sz="3600" dirty="0" err="1" smtClean="0"/>
              <a:t>Feal</a:t>
            </a:r>
            <a:r>
              <a:rPr lang="ru-RU" sz="3600" dirty="0" smtClean="0"/>
              <a:t>, Швеция</a:t>
            </a:r>
          </a:p>
          <a:p>
            <a:pPr marL="742950" indent="-742950" algn="ctr">
              <a:buAutoNum type="arabicPeriod"/>
            </a:pPr>
            <a:r>
              <a:rPr lang="en-US" sz="3600" dirty="0" err="1" smtClean="0"/>
              <a:t>Mobilex</a:t>
            </a:r>
            <a:r>
              <a:rPr lang="ru-RU" sz="3600" dirty="0" smtClean="0"/>
              <a:t>, Дания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 b="18573"/>
          <a:stretch/>
        </p:blipFill>
        <p:spPr>
          <a:xfrm>
            <a:off x="488080" y="2199913"/>
            <a:ext cx="7376768" cy="3585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785" y="0"/>
            <a:ext cx="7088965" cy="51298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5376" y="5643252"/>
            <a:ext cx="112332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Складные и телескопические пандусы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Feal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Легкие</a:t>
            </a:r>
            <a:r>
              <a:rPr lang="en-U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алюминий </a:t>
            </a:r>
            <a:r>
              <a:rPr lang="en-U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карбон)</a:t>
            </a:r>
          </a:p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Грузоподъёмность до 400 кг.</a:t>
            </a:r>
          </a:p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Сцепление 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«кошачий коготь»</a:t>
            </a:r>
            <a:endParaRPr lang="en-US" sz="3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ctr">
              <a:buFont typeface="Wingdings" panose="05000000000000000000" pitchFamily="2" charset="2"/>
              <a:buChar char="ü"/>
            </a:pPr>
            <a:endParaRPr lang="en-US" sz="3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Резиновые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пороговые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пандусы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Mobilex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Противоскользящие</a:t>
            </a:r>
          </a:p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Высота в ассортименте до 60 мм.</a:t>
            </a:r>
          </a:p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Для использования 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outdoor &amp; inside</a:t>
            </a:r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6075" y="5743835"/>
            <a:ext cx="6268614" cy="4176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504" y="7358272"/>
            <a:ext cx="6674990" cy="36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4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Создание доступной среды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097670" y="2455828"/>
            <a:ext cx="8188660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dirty="0" smtClean="0"/>
              <a:t>Элементы: </a:t>
            </a:r>
          </a:p>
          <a:p>
            <a:pPr algn="ctr"/>
            <a:endParaRPr lang="ru-RU" sz="3600" dirty="0" smtClean="0"/>
          </a:p>
          <a:p>
            <a:pPr marL="742950" indent="-742950" algn="ctr">
              <a:buAutoNum type="arabicPeriod"/>
            </a:pPr>
            <a:r>
              <a:rPr lang="ru-RU" sz="3600" dirty="0" smtClean="0"/>
              <a:t>Кнопки вызова помощи</a:t>
            </a:r>
          </a:p>
          <a:p>
            <a:pPr marL="742950" indent="-742950" algn="ctr">
              <a:buAutoNum type="arabicPeriod"/>
            </a:pPr>
            <a:r>
              <a:rPr lang="ru-RU" sz="3600" dirty="0" smtClean="0"/>
              <a:t>Тактильные указатели</a:t>
            </a:r>
          </a:p>
          <a:p>
            <a:pPr marL="742950" indent="-742950" algn="ctr">
              <a:buAutoNum type="arabicPeriod"/>
            </a:pPr>
            <a:r>
              <a:rPr lang="ru-RU" sz="3600" dirty="0" smtClean="0"/>
              <a:t>Тактильные таблички</a:t>
            </a:r>
          </a:p>
          <a:p>
            <a:pPr marL="742950" indent="-742950" algn="ctr">
              <a:buAutoNum type="arabicPeriod"/>
            </a:pPr>
            <a:r>
              <a:rPr lang="ru-RU" sz="3600" dirty="0" smtClean="0"/>
              <a:t>Индукционные системы</a:t>
            </a:r>
          </a:p>
          <a:p>
            <a:pPr marL="742950" indent="-742950" algn="ctr">
              <a:buAutoNum type="arabicPeriod"/>
            </a:pPr>
            <a:r>
              <a:rPr lang="ru-RU" sz="3600" dirty="0" smtClean="0"/>
              <a:t>Информационные терминалы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>
          <a:xfrm>
            <a:off x="18912046" y="3190881"/>
            <a:ext cx="2693523" cy="2803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712" y="11694102"/>
            <a:ext cx="3261126" cy="2021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258" y="8818490"/>
            <a:ext cx="2576014" cy="2576014"/>
          </a:xfrm>
          <a:prstGeom prst="rect">
            <a:avLst/>
          </a:prstGeom>
        </p:spPr>
      </p:pic>
      <p:pic>
        <p:nvPicPr>
          <p:cNvPr id="12" name="Рисунок 11" descr="6a3f9d4bb29f72e6e7146dcd7fa8da4b.jpg"/>
          <p:cNvPicPr/>
          <p:nvPr/>
        </p:nvPicPr>
        <p:blipFill rotWithShape="1">
          <a:blip r:embed="rId5" cstate="print"/>
          <a:srcRect t="18414" b="17684"/>
          <a:stretch/>
        </p:blipFill>
        <p:spPr bwMode="auto">
          <a:xfrm>
            <a:off x="19101573" y="0"/>
            <a:ext cx="1935565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74" y="1634133"/>
            <a:ext cx="1263427" cy="1263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67" y="1609900"/>
            <a:ext cx="1287660" cy="1287660"/>
          </a:xfrm>
          <a:prstGeom prst="rect">
            <a:avLst/>
          </a:prstGeom>
        </p:spPr>
      </p:pic>
      <p:pic>
        <p:nvPicPr>
          <p:cNvPr id="17" name="Рисунок 16" descr="d95181d1638d7c922314796492cdc2b4.jpg"/>
          <p:cNvPicPr/>
          <p:nvPr/>
        </p:nvPicPr>
        <p:blipFill>
          <a:blip r:embed="rId8" cstate="print"/>
          <a:stretch>
            <a:fillRect/>
          </a:stretch>
        </p:blipFill>
        <p:spPr>
          <a:xfrm rot="12447761">
            <a:off x="10572920" y="7355001"/>
            <a:ext cx="1025525" cy="1027430"/>
          </a:xfrm>
          <a:prstGeom prst="rect">
            <a:avLst/>
          </a:prstGeom>
        </p:spPr>
      </p:pic>
      <p:pic>
        <p:nvPicPr>
          <p:cNvPr id="18" name="Рисунок 17" descr="2cbf8f3f-9417-4f1f-911f-c6d9ead00a28.jpg"/>
          <p:cNvPicPr/>
          <p:nvPr/>
        </p:nvPicPr>
        <p:blipFill>
          <a:blip r:embed="rId9" cstate="print"/>
          <a:stretch>
            <a:fillRect/>
          </a:stretch>
        </p:blipFill>
        <p:spPr>
          <a:xfrm rot="1647761">
            <a:off x="11817596" y="7355001"/>
            <a:ext cx="1054100" cy="1057275"/>
          </a:xfrm>
          <a:prstGeom prst="rect">
            <a:avLst/>
          </a:prstGeom>
        </p:spPr>
      </p:pic>
      <p:pic>
        <p:nvPicPr>
          <p:cNvPr id="19" name="Рисунок 18" descr="8bdafccfeb0a85e6094a233f1a1f0150.jpg"/>
          <p:cNvPicPr/>
          <p:nvPr/>
        </p:nvPicPr>
        <p:blipFill>
          <a:blip r:embed="rId10" cstate="print"/>
          <a:stretch>
            <a:fillRect/>
          </a:stretch>
        </p:blipFill>
        <p:spPr>
          <a:xfrm rot="1647761">
            <a:off x="10546251" y="8565754"/>
            <a:ext cx="1050290" cy="1061085"/>
          </a:xfrm>
          <a:prstGeom prst="rect">
            <a:avLst/>
          </a:prstGeom>
        </p:spPr>
      </p:pic>
      <p:pic>
        <p:nvPicPr>
          <p:cNvPr id="20" name="Рисунок 19" descr="9605d09263123af7602ae2b561e597d4.jpg"/>
          <p:cNvPicPr/>
          <p:nvPr/>
        </p:nvPicPr>
        <p:blipFill>
          <a:blip r:embed="rId11" cstate="print"/>
          <a:stretch>
            <a:fillRect/>
          </a:stretch>
        </p:blipFill>
        <p:spPr>
          <a:xfrm rot="1647761">
            <a:off x="11817596" y="8569564"/>
            <a:ext cx="1054100" cy="10572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258" y="6281936"/>
            <a:ext cx="2736193" cy="2227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39" y="3373568"/>
            <a:ext cx="3173506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0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Создание доступной среды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55840" y="3127405"/>
            <a:ext cx="150723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3600" i="1" dirty="0" smtClean="0"/>
              <a:t>Комплексное оборудование санузлов и душевых комнат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67364" y="11466512"/>
            <a:ext cx="11449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«Обсервер»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Реализованный проект в БФУ им. И. Канта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08" y="4243965"/>
            <a:ext cx="8639127" cy="57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243965"/>
            <a:ext cx="864085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9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Инклюзивные пляжи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07468" y="2469183"/>
            <a:ext cx="21769064" cy="5211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dirty="0" smtClean="0"/>
              <a:t>Производители: </a:t>
            </a:r>
          </a:p>
          <a:p>
            <a:pPr algn="ctr"/>
            <a:endParaRPr lang="ru-RU" sz="3600" dirty="0" smtClean="0"/>
          </a:p>
          <a:p>
            <a:pPr marL="742950" indent="-742950" algn="ctr">
              <a:buAutoNum type="arabicPeriod"/>
            </a:pPr>
            <a:r>
              <a:rPr lang="en-US" sz="3600" dirty="0" err="1" smtClean="0"/>
              <a:t>L’Ensoleillade</a:t>
            </a:r>
            <a:r>
              <a:rPr lang="ru-RU" sz="3600" dirty="0" smtClean="0"/>
              <a:t>, Франция</a:t>
            </a:r>
          </a:p>
          <a:p>
            <a:pPr marL="742950" indent="-742950" algn="ctr">
              <a:buAutoNum type="arabicPeriod"/>
            </a:pPr>
            <a:r>
              <a:rPr lang="en-US" sz="3600" dirty="0" err="1"/>
              <a:t>Calvo</a:t>
            </a:r>
            <a:r>
              <a:rPr lang="en-US" sz="3600" dirty="0"/>
              <a:t> </a:t>
            </a:r>
            <a:r>
              <a:rPr lang="en-US" sz="3600" dirty="0" err="1"/>
              <a:t>Izquierdo</a:t>
            </a:r>
            <a:r>
              <a:rPr lang="en-US" sz="3600" dirty="0"/>
              <a:t> S.L</a:t>
            </a:r>
            <a:r>
              <a:rPr lang="en-US" sz="3600" dirty="0" smtClean="0"/>
              <a:t>.</a:t>
            </a:r>
            <a:r>
              <a:rPr lang="ru-RU" sz="3600" dirty="0" smtClean="0"/>
              <a:t>, Испания</a:t>
            </a:r>
          </a:p>
          <a:p>
            <a:pPr marL="742950" indent="-742950" algn="ctr">
              <a:buAutoNum type="arabicPeriod"/>
            </a:pPr>
            <a:r>
              <a:rPr lang="en-US" sz="3600" dirty="0" err="1" smtClean="0"/>
              <a:t>Pomadone</a:t>
            </a:r>
            <a:r>
              <a:rPr lang="en-US" sz="3600" dirty="0" smtClean="0"/>
              <a:t>, </a:t>
            </a:r>
            <a:r>
              <a:rPr lang="ru-RU" sz="3600" dirty="0" smtClean="0"/>
              <a:t>Италия</a:t>
            </a:r>
          </a:p>
          <a:p>
            <a:pPr algn="ctr"/>
            <a:endParaRPr lang="ru-RU" sz="4000" dirty="0"/>
          </a:p>
          <a:p>
            <a:pPr algn="ctr"/>
            <a:r>
              <a:rPr lang="ru-RU" sz="3600" dirty="0"/>
              <a:t>Наша компания является </a:t>
            </a:r>
            <a:r>
              <a:rPr lang="ru-RU" sz="3600" dirty="0" smtClean="0"/>
              <a:t>разработчиком комплексно оборудованных  инклюзивных </a:t>
            </a:r>
            <a:r>
              <a:rPr lang="ru-RU" sz="3600" dirty="0"/>
              <a:t>пляжей </a:t>
            </a:r>
            <a:endParaRPr lang="ru-RU" sz="3600" dirty="0" smtClean="0"/>
          </a:p>
          <a:p>
            <a:pPr algn="ctr"/>
            <a:r>
              <a:rPr lang="ru-RU" sz="3600" dirty="0" smtClean="0"/>
              <a:t>для </a:t>
            </a:r>
            <a:r>
              <a:rPr lang="ru-RU" sz="3600" dirty="0"/>
              <a:t>пользователей кресел-колясок, а также официальным дистрибьютором европейских компаний, </a:t>
            </a:r>
            <a:endParaRPr lang="ru-RU" sz="3600" dirty="0" smtClean="0"/>
          </a:p>
          <a:p>
            <a:pPr algn="ctr"/>
            <a:r>
              <a:rPr lang="ru-RU" sz="3600" dirty="0" smtClean="0"/>
              <a:t>производящих пляжное оборудование.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5977" r="21111" b="7355"/>
          <a:stretch/>
        </p:blipFill>
        <p:spPr>
          <a:xfrm>
            <a:off x="15504368" y="6830612"/>
            <a:ext cx="4125705" cy="643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6379"/>
            <a:ext cx="7079432" cy="4719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88" y="7470264"/>
            <a:ext cx="5959185" cy="60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0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6163420"/>
              </p:ext>
            </p:extLst>
          </p:nvPr>
        </p:nvGraphicFramePr>
        <p:xfrm>
          <a:off x="10967864" y="305272"/>
          <a:ext cx="14257584" cy="1195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8948" y="2061920"/>
            <a:ext cx="11885140" cy="8966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smtClean="0"/>
              <a:t>ООО «Обсервер»</a:t>
            </a:r>
          </a:p>
          <a:p>
            <a:pPr marL="0" marR="0" indent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600" dirty="0" smtClean="0"/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PFBeauSansPro-Thin"/>
              </a:rPr>
              <a:t>Осуществляет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PFBeauSansPro-Thin"/>
              </a:rPr>
              <a:t> свою деятельность с 2012 года</a:t>
            </a:r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PFBeauSansPro-Thin"/>
            </a:endParaRPr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3600" dirty="0" smtClean="0"/>
              <a:t>Расположение: г. Калининград, охват: вся территория РФ</a:t>
            </a:r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ru-RU" sz="3600" dirty="0" smtClean="0"/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3600" dirty="0" smtClean="0"/>
              <a:t>Производство базовых кресел-колясок с электроприводом (наличие РУ) и кресел-колясок вездеходов</a:t>
            </a:r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ru-RU" sz="3600" dirty="0" smtClean="0"/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PFBeauSansPro-Thin"/>
              </a:rPr>
              <a:t>Официальный представитель более 25 передовых европейских фабрик по производству оборудования для маломобильных групп населения</a:t>
            </a:r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PFBeauSansPro-Thin"/>
            </a:endParaRPr>
          </a:p>
          <a:p>
            <a:pPr marL="685800" marR="0" indent="-6858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PFBeauSansPro-Thin"/>
              </a:rPr>
              <a:t>6 основных направлений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PFBeauSansPro-Thin"/>
            </a:endParaRPr>
          </a:p>
        </p:txBody>
      </p:sp>
    </p:spTree>
    <p:extLst>
      <p:ext uri="{BB962C8B-B14F-4D97-AF65-F5344CB8AC3E}">
        <p14:creationId xmlns:p14="http://schemas.microsoft.com/office/powerpoint/2010/main" val="3439879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Инклюзивные пляжи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70720" y="3041576"/>
            <a:ext cx="1152128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Создание доступных зон отдыха у воды для маломобильной группы населения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Социальный эффект от площадки инклюзивного пляжа в регионе</a:t>
            </a:r>
            <a:endParaRPr lang="en-US" sz="3600" dirty="0" smtClean="0"/>
          </a:p>
          <a:p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Интеграция </a:t>
            </a:r>
            <a:r>
              <a:rPr lang="ru-RU" sz="3600" dirty="0"/>
              <a:t>инвалидов в </a:t>
            </a:r>
            <a:r>
              <a:rPr lang="ru-RU" sz="3600" dirty="0" smtClean="0"/>
              <a:t>общество</a:t>
            </a: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Реабилитация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Рост социального </a:t>
            </a:r>
            <a:r>
              <a:rPr lang="ru-RU" sz="3600" dirty="0" smtClean="0"/>
              <a:t>туризма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/>
              <a:t>Повышения уровня доступности инфраструктуры прибрежных городов и т.д.</a:t>
            </a:r>
          </a:p>
        </p:txBody>
      </p:sp>
      <p:pic>
        <p:nvPicPr>
          <p:cNvPr id="11" name="Picture 9" descr="D:\Dropbox\Комплексное оборудование пляжей\Фото элементов пляжа\общ вид\пляж-общий-в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128" y="3041576"/>
            <a:ext cx="8424936" cy="729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24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12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Прокат ТСР. Калининград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70720" y="3041576"/>
            <a:ext cx="12169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ООО «Обсервер» предлагает </a:t>
            </a:r>
            <a:r>
              <a:rPr lang="ru-RU" sz="3600" dirty="0"/>
              <a:t>услуги проката </a:t>
            </a:r>
            <a:r>
              <a:rPr lang="ru-RU" sz="3600" dirty="0" smtClean="0"/>
              <a:t>технических средств реабилитации на </a:t>
            </a:r>
            <a:r>
              <a:rPr lang="ru-RU" sz="3600" dirty="0"/>
              <a:t>территории Калининградской области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dirty="0" smtClean="0"/>
              <a:t>Ваше </a:t>
            </a:r>
            <a:r>
              <a:rPr lang="ru-RU" sz="3600" dirty="0"/>
              <a:t>кресло будет доставлено домой, в отель, больницу или прямо на </a:t>
            </a:r>
            <a:r>
              <a:rPr lang="ru-RU" sz="3600" dirty="0" smtClean="0"/>
              <a:t>рабочее </a:t>
            </a:r>
            <a:r>
              <a:rPr lang="ru-RU" sz="3600" dirty="0"/>
              <a:t>место в </a:t>
            </a:r>
            <a:r>
              <a:rPr lang="ru-RU" sz="3600" dirty="0" smtClean="0"/>
              <a:t>удобное время</a:t>
            </a:r>
            <a:r>
              <a:rPr lang="ru-RU" sz="3600" dirty="0"/>
              <a:t>. 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Вы </a:t>
            </a:r>
            <a:r>
              <a:rPr lang="ru-RU" sz="3600" dirty="0"/>
              <a:t>также можете арендовать </a:t>
            </a:r>
            <a:r>
              <a:rPr lang="ru-RU" sz="3600" dirty="0" smtClean="0"/>
              <a:t>техническое средство прибывая </a:t>
            </a:r>
            <a:r>
              <a:rPr lang="ru-RU" sz="3600" dirty="0"/>
              <a:t>в Калининград или покидая его через аэропорт Храброво.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76" y="3041576"/>
            <a:ext cx="9730244" cy="54882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67364" y="9796968"/>
            <a:ext cx="1144927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«Обсервер»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236011, Калининград, ул. Интернациональная, 11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+7 (4012) 71 30 56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8 800 333 05 22 (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звонков по РФ)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contact@o-mp.ru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www.o-mp.ru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9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12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Мастерская по ремонту. Калининград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467364" y="9796968"/>
            <a:ext cx="1144927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«Обсервер»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236011, Калининград, ул. Интернациональная, 11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+7 (4012) 71 30 56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8 800 333 05 22 (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звонков по РФ)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contact@o-mp.ru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www.o-mp.ru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0720" y="3041576"/>
            <a:ext cx="12817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Наши специалисты прошли обучение на ведущих мировых фабриках, имеют колоссальный опыт в ремонте и профилактике технических средств реабилитации.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Мы предложим </a:t>
            </a:r>
            <a:r>
              <a:rPr lang="ru-RU" sz="3600" dirty="0" smtClean="0"/>
              <a:t>Вам </a:t>
            </a:r>
            <a:r>
              <a:rPr lang="ru-RU" sz="3600" dirty="0"/>
              <a:t>оптимальное решение, подскажем как получить компенсацию за проведенный ремонт, или выберем альтернативное решение вашей задачи.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7020" r="7146" b="7335"/>
          <a:stretch/>
        </p:blipFill>
        <p:spPr>
          <a:xfrm>
            <a:off x="15216336" y="3185592"/>
            <a:ext cx="7272808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84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12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Социальный франчайзинг «Обсервер»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/>
        </p:blipFill>
        <p:spPr>
          <a:xfrm>
            <a:off x="14138016" y="1774645"/>
            <a:ext cx="9791288" cy="101667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1336" y="3025889"/>
            <a:ext cx="12662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отличии от многих </a:t>
            </a:r>
            <a:r>
              <a:rPr lang="ru-RU" sz="3600" dirty="0" err="1"/>
              <a:t>франчайзеров</a:t>
            </a:r>
            <a:r>
              <a:rPr lang="ru-RU" sz="3600" dirty="0"/>
              <a:t> мы не преследуем цели взрывного роста </a:t>
            </a:r>
            <a:r>
              <a:rPr lang="ru-RU" sz="3600" dirty="0" smtClean="0"/>
              <a:t>сети.</a:t>
            </a:r>
          </a:p>
          <a:p>
            <a:endParaRPr lang="ru-RU" sz="3600" dirty="0"/>
          </a:p>
          <a:p>
            <a:r>
              <a:rPr lang="ru-RU" sz="3600" dirty="0" smtClean="0"/>
              <a:t>Мы </a:t>
            </a:r>
            <a:r>
              <a:rPr lang="ru-RU" sz="3600" dirty="0"/>
              <a:t>тщательно просчитали темпы роста </a:t>
            </a:r>
            <a:r>
              <a:rPr lang="ru-RU" sz="3600" dirty="0" smtClean="0"/>
              <a:t>для </a:t>
            </a:r>
            <a:r>
              <a:rPr lang="ru-RU" sz="3600" dirty="0"/>
              <a:t>осуществления качественной поддержки и сопровождения </a:t>
            </a:r>
            <a:r>
              <a:rPr lang="ru-RU" sz="3600" dirty="0" smtClean="0"/>
              <a:t>наших партнеров.</a:t>
            </a:r>
          </a:p>
          <a:p>
            <a:endParaRPr lang="ru-RU" sz="3600" dirty="0" smtClean="0"/>
          </a:p>
          <a:p>
            <a:r>
              <a:rPr lang="ru-RU" sz="3600" dirty="0" smtClean="0"/>
              <a:t>Компания постоянно совершенствует бизнес-процессы и производственные технологии, передавая эти инструменты повышения эффективности свои </a:t>
            </a:r>
            <a:r>
              <a:rPr lang="ru-RU" sz="3600" dirty="0" err="1" smtClean="0"/>
              <a:t>франчайзи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67364" y="9796968"/>
            <a:ext cx="1144927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«Обсервер»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236011, Калининград, ул. Интернациональная, 11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+7 (4012) 71 30 56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8 800 333 05 22 (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звонков по РФ)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contact@o-mp.ru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www.o-mp.ru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965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6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Кресло-коляски активного типа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56" y="7794544"/>
            <a:ext cx="3960000" cy="39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44" y="7794544"/>
            <a:ext cx="3960000" cy="39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00" y="7722536"/>
            <a:ext cx="3960000" cy="39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51140" y="1873374"/>
            <a:ext cx="15481720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b="1" dirty="0" smtClean="0"/>
              <a:t>Производители: </a:t>
            </a:r>
          </a:p>
          <a:p>
            <a:pPr algn="ctr"/>
            <a:endParaRPr lang="ru-RU" sz="4000" b="1" dirty="0" smtClean="0"/>
          </a:p>
          <a:p>
            <a:pPr marL="742950" indent="-742950" algn="ctr">
              <a:buAutoNum type="arabicPeriod"/>
            </a:pPr>
            <a:r>
              <a:rPr lang="en-US" sz="3600" dirty="0"/>
              <a:t>Sunrise Medical GmbH</a:t>
            </a:r>
            <a:r>
              <a:rPr lang="ru-RU" sz="3600" dirty="0"/>
              <a:t>, </a:t>
            </a:r>
            <a:r>
              <a:rPr lang="ru-RU" sz="3600" dirty="0" smtClean="0"/>
              <a:t>Германия</a:t>
            </a:r>
            <a:endParaRPr lang="en-US" sz="3600" dirty="0" smtClean="0"/>
          </a:p>
          <a:p>
            <a:pPr marL="742950" indent="-742950" algn="ctr">
              <a:buAutoNum type="arabicPeriod"/>
            </a:pPr>
            <a:r>
              <a:rPr lang="en-US" sz="3600" dirty="0"/>
              <a:t>Sunrise Medical S.L</a:t>
            </a:r>
            <a:r>
              <a:rPr lang="en-US" sz="3600" dirty="0" smtClean="0"/>
              <a:t>.</a:t>
            </a:r>
            <a:r>
              <a:rPr lang="ru-RU" sz="3600" dirty="0" smtClean="0"/>
              <a:t>, Испания </a:t>
            </a:r>
            <a:endParaRPr lang="ru-RU" sz="3600" dirty="0"/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PROACTIV</a:t>
            </a:r>
            <a:r>
              <a:rPr lang="ru-RU" sz="3600" dirty="0" smtClean="0"/>
              <a:t>, Германия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Van </a:t>
            </a:r>
            <a:r>
              <a:rPr lang="en-US" sz="3600" dirty="0" err="1"/>
              <a:t>Os</a:t>
            </a:r>
            <a:r>
              <a:rPr lang="en-US" sz="3600" dirty="0"/>
              <a:t> Medical BV</a:t>
            </a:r>
            <a:r>
              <a:rPr lang="ru-RU" sz="3600" dirty="0"/>
              <a:t>, Нидерланды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/>
              <a:t>Большинство кресел-колясок активного типа </a:t>
            </a:r>
          </a:p>
          <a:p>
            <a:pPr algn="ctr"/>
            <a:r>
              <a:rPr lang="ru-RU" sz="3600" dirty="0" smtClean="0"/>
              <a:t>изготавливаются </a:t>
            </a:r>
            <a:r>
              <a:rPr lang="ru-RU" sz="3600" dirty="0"/>
              <a:t>индивидуально </a:t>
            </a:r>
            <a:r>
              <a:rPr lang="ru-RU" sz="3600" dirty="0" smtClean="0"/>
              <a:t>для </a:t>
            </a:r>
            <a:r>
              <a:rPr lang="ru-RU" sz="3600" dirty="0"/>
              <a:t>каждого пользователя </a:t>
            </a:r>
            <a:r>
              <a:rPr lang="ru-RU" sz="3600" dirty="0" smtClean="0"/>
              <a:t>с </a:t>
            </a:r>
            <a:r>
              <a:rPr lang="ru-RU" sz="3600" dirty="0"/>
              <a:t>учетом его образа жизни, </a:t>
            </a:r>
            <a:r>
              <a:rPr lang="ru-RU" sz="3600" dirty="0" smtClean="0"/>
              <a:t>медицинских </a:t>
            </a:r>
            <a:r>
              <a:rPr lang="ru-RU" sz="3600" dirty="0"/>
              <a:t>показателей и антропометрических данных</a:t>
            </a:r>
            <a:r>
              <a:rPr lang="ru-RU" sz="3600" dirty="0" smtClean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12888" y="11606563"/>
            <a:ext cx="95582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Sunrise </a:t>
            </a:r>
            <a:r>
              <a:rPr lang="en-US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Medical</a:t>
            </a:r>
            <a:r>
              <a:rPr lang="ru-RU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600" dirty="0" smtClean="0">
                <a:ln w="0"/>
                <a:solidFill>
                  <a:srgbClr val="9DD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Xenon 2</a:t>
            </a:r>
          </a:p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Самая легкая в мире алюминиевая кресло-коляска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Кресло-коляски пассивного типа 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984" y="7427542"/>
            <a:ext cx="4784169" cy="3966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51" y="7290048"/>
            <a:ext cx="4950003" cy="4104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607" y="7427542"/>
            <a:ext cx="4346916" cy="3966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0" y="7290048"/>
            <a:ext cx="4628364" cy="41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1020" y="1889448"/>
            <a:ext cx="17641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Производители: </a:t>
            </a:r>
          </a:p>
          <a:p>
            <a:pPr algn="ctr"/>
            <a:endParaRPr lang="ru-RU" sz="3600" dirty="0"/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Sunrise Medical</a:t>
            </a:r>
            <a:r>
              <a:rPr lang="ru-RU" sz="3600" dirty="0" smtClean="0"/>
              <a:t>, Германия</a:t>
            </a:r>
          </a:p>
          <a:p>
            <a:pPr marL="742950" indent="-742950" algn="ctr">
              <a:buAutoNum type="arabicPeriod"/>
            </a:pPr>
            <a:r>
              <a:rPr lang="en-US" sz="3600" dirty="0"/>
              <a:t>Van </a:t>
            </a:r>
            <a:r>
              <a:rPr lang="en-US" sz="3600" dirty="0" err="1"/>
              <a:t>Os</a:t>
            </a:r>
            <a:r>
              <a:rPr lang="en-US" sz="3600" dirty="0"/>
              <a:t> Medical BV</a:t>
            </a:r>
            <a:r>
              <a:rPr lang="ru-RU" sz="3600" dirty="0"/>
              <a:t>, Нидерланды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/>
              <a:t>Механическое инвалидное кресло-коляска </a:t>
            </a:r>
            <a:r>
              <a:rPr lang="ru-RU" sz="3600" dirty="0" smtClean="0"/>
              <a:t>- </a:t>
            </a:r>
            <a:r>
              <a:rPr lang="ru-RU" sz="3600" dirty="0"/>
              <a:t>средство передвижения для людей, не имеющих возможности двигаться как </a:t>
            </a:r>
            <a:r>
              <a:rPr lang="ru-RU" sz="3600" dirty="0" smtClean="0"/>
              <a:t>из-за болезни, </a:t>
            </a:r>
            <a:r>
              <a:rPr lang="ru-RU" sz="3600" dirty="0"/>
              <a:t>так и из-за инвалидности, но способных находиться в сидячем положении.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8641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Кресло-коляски с электроприводом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4" b="5012"/>
          <a:stretch/>
        </p:blipFill>
        <p:spPr>
          <a:xfrm>
            <a:off x="17050400" y="8226152"/>
            <a:ext cx="5078704" cy="5544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5096" y="1856531"/>
            <a:ext cx="16201800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4000" b="1" dirty="0" smtClean="0"/>
              <a:t>Производители: </a:t>
            </a:r>
          </a:p>
          <a:p>
            <a:pPr algn="ctr"/>
            <a:endParaRPr lang="ru-RU" sz="4000" b="1" dirty="0" smtClean="0"/>
          </a:p>
          <a:p>
            <a:pPr marL="742950" indent="-742950" algn="ctr">
              <a:buAutoNum type="arabicPeriod"/>
            </a:pPr>
            <a:r>
              <a:rPr lang="en-US" sz="3600" dirty="0"/>
              <a:t>Sunrise Medical GmbH</a:t>
            </a:r>
            <a:r>
              <a:rPr lang="ru-RU" sz="3600" dirty="0" smtClean="0"/>
              <a:t>, Германия</a:t>
            </a:r>
          </a:p>
          <a:p>
            <a:pPr marL="742950" indent="-742950" algn="ctr">
              <a:buAutoNum type="arabicPeriod"/>
            </a:pPr>
            <a:r>
              <a:rPr lang="en-US" sz="3600" dirty="0"/>
              <a:t>Van </a:t>
            </a:r>
            <a:r>
              <a:rPr lang="en-US" sz="3600" dirty="0" err="1"/>
              <a:t>Os</a:t>
            </a:r>
            <a:r>
              <a:rPr lang="en-US" sz="3600" dirty="0"/>
              <a:t> Medical BV</a:t>
            </a:r>
            <a:r>
              <a:rPr lang="ru-RU" sz="3600" dirty="0" smtClean="0"/>
              <a:t>, Нидерланды</a:t>
            </a:r>
          </a:p>
          <a:p>
            <a:pPr marL="742950" indent="-742950" algn="ctr">
              <a:buAutoNum type="arabicPeriod"/>
            </a:pPr>
            <a:endParaRPr lang="ru-RU" sz="3600" dirty="0"/>
          </a:p>
          <a:p>
            <a:pPr algn="ctr"/>
            <a:r>
              <a:rPr lang="ru-RU" sz="3600" dirty="0"/>
              <a:t>Электрическая кресло-коляска предназначена для пользователей с </a:t>
            </a:r>
            <a:r>
              <a:rPr lang="ru-RU" sz="3600" dirty="0" smtClean="0"/>
              <a:t>травмами шейного отдела позвоночника, которые не могут пользоваться механической кресло-коляской. </a:t>
            </a:r>
          </a:p>
          <a:p>
            <a:pPr algn="ctr"/>
            <a:r>
              <a:rPr lang="ru-RU" sz="3600" dirty="0" smtClean="0"/>
              <a:t>Она не </a:t>
            </a:r>
            <a:r>
              <a:rPr lang="ru-RU" sz="3600" dirty="0"/>
              <a:t>требует больших физических усилий в управлении.</a:t>
            </a:r>
          </a:p>
          <a:p>
            <a:pPr algn="ctr"/>
            <a:r>
              <a:rPr lang="ru-RU" sz="3600" dirty="0" smtClean="0"/>
              <a:t>Такие модели работают </a:t>
            </a:r>
            <a:r>
              <a:rPr lang="ru-RU" sz="3600" dirty="0"/>
              <a:t>от аккумуляторных батарей и </a:t>
            </a:r>
            <a:r>
              <a:rPr lang="ru-RU" sz="3600" dirty="0" smtClean="0"/>
              <a:t>оснащены джойстиком</a:t>
            </a:r>
          </a:p>
          <a:p>
            <a:pPr algn="ctr"/>
            <a:r>
              <a:rPr lang="ru-RU" sz="3600" dirty="0" smtClean="0"/>
              <a:t> </a:t>
            </a:r>
          </a:p>
          <a:p>
            <a:pPr marL="742950" indent="-742950" algn="ctr">
              <a:buAutoNum type="arabicPeriod"/>
            </a:pPr>
            <a:endParaRPr lang="ru-RU" sz="36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4" y="7650088"/>
            <a:ext cx="6065912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0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35116" y="2178055"/>
            <a:ext cx="160217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ОБСЕРВЕР стандарт</a:t>
            </a:r>
          </a:p>
          <a:p>
            <a:pPr algn="ctr"/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/>
              <a:t>Кресло-коляска </a:t>
            </a:r>
            <a:r>
              <a:rPr lang="ru-RU" sz="3600" dirty="0"/>
              <a:t>для инвалидов, которые любят </a:t>
            </a:r>
            <a:r>
              <a:rPr lang="ru-RU" sz="3600" dirty="0" smtClean="0"/>
              <a:t>путешествовать: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 smtClean="0"/>
              <a:t>В </a:t>
            </a:r>
            <a:r>
              <a:rPr lang="ru-RU" sz="3600" dirty="0"/>
              <a:t>сложенном виде помещается в </a:t>
            </a:r>
            <a:r>
              <a:rPr lang="ru-RU" sz="3600" dirty="0" smtClean="0"/>
              <a:t>багажник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 smtClean="0"/>
              <a:t>Проходит </a:t>
            </a:r>
            <a:r>
              <a:rPr lang="ru-RU" sz="3600" dirty="0"/>
              <a:t>в узкие проемы дверей и </a:t>
            </a:r>
            <a:r>
              <a:rPr lang="ru-RU" sz="3600" dirty="0" smtClean="0"/>
              <a:t>лифта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 smtClean="0"/>
              <a:t>Имеет </a:t>
            </a:r>
            <a:r>
              <a:rPr lang="ru-RU" sz="3600" dirty="0"/>
              <a:t>маленький радиус </a:t>
            </a:r>
            <a:r>
              <a:rPr lang="ru-RU" sz="3600" dirty="0" smtClean="0"/>
              <a:t>разворота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 smtClean="0"/>
              <a:t>Благодаря </a:t>
            </a:r>
            <a:r>
              <a:rPr lang="ru-RU" sz="3600" dirty="0"/>
              <a:t>многочисленным регулировкам ее можно легко адаптировать под любые </a:t>
            </a:r>
            <a:r>
              <a:rPr lang="ru-RU" sz="3600" dirty="0" smtClean="0"/>
              <a:t>потребности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28" y="7649513"/>
            <a:ext cx="4680000" cy="46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88" y="7754422"/>
            <a:ext cx="4680000" cy="46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97" y="7649513"/>
            <a:ext cx="4969127" cy="49691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528" y="6930008"/>
            <a:ext cx="3888432" cy="5842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15168" r="9996" b="15167"/>
          <a:stretch/>
        </p:blipFill>
        <p:spPr>
          <a:xfrm>
            <a:off x="21120992" y="89248"/>
            <a:ext cx="3096344" cy="172819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14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Кресло-коляски с электроприводом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5418" y="1672065"/>
            <a:ext cx="677140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>
                <a:solidFill>
                  <a:schemeClr val="tx1"/>
                </a:solidFill>
                <a:latin typeface="PF BeauSans Pro Thin" panose="02000500000000020004" pitchFamily="2" charset="0"/>
              </a:rPr>
              <a:t> </a:t>
            </a:r>
            <a:r>
              <a:rPr lang="ru-RU" sz="3600" b="1" i="1" kern="1200" dirty="0">
                <a:solidFill>
                  <a:schemeClr val="tx1"/>
                </a:solidFill>
                <a:latin typeface="PF BeauSans Pro Thin" panose="02000500000000020004" pitchFamily="2" charset="0"/>
              </a:rPr>
              <a:t>Производство ООО «Обсервер»</a:t>
            </a:r>
          </a:p>
        </p:txBody>
      </p:sp>
    </p:spTree>
    <p:extLst>
      <p:ext uri="{BB962C8B-B14F-4D97-AF65-F5344CB8AC3E}">
        <p14:creationId xmlns:p14="http://schemas.microsoft.com/office/powerpoint/2010/main" val="165135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b="2833"/>
          <a:stretch/>
        </p:blipFill>
        <p:spPr>
          <a:xfrm>
            <a:off x="9495010" y="7578080"/>
            <a:ext cx="5393981" cy="46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4508"/>
          <a:stretch/>
        </p:blipFill>
        <p:spPr>
          <a:xfrm>
            <a:off x="4199112" y="7650607"/>
            <a:ext cx="5454842" cy="47028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95156" y="2177480"/>
            <a:ext cx="15193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ОБСЕРВЕР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модуляр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/>
          </a:p>
          <a:p>
            <a:pPr algn="ctr"/>
            <a:r>
              <a:rPr lang="ru-RU" sz="3600" dirty="0" smtClean="0"/>
              <a:t>Идеальный </a:t>
            </a:r>
            <a:r>
              <a:rPr lang="ru-RU" sz="3600" dirty="0"/>
              <a:t>вариант для детей. </a:t>
            </a:r>
            <a:endParaRPr lang="ru-RU" sz="3600" dirty="0" smtClean="0"/>
          </a:p>
          <a:p>
            <a:pPr algn="ctr"/>
            <a:r>
              <a:rPr lang="ru-RU" sz="3600" dirty="0" smtClean="0"/>
              <a:t>Отлично </a:t>
            </a:r>
            <a:r>
              <a:rPr lang="ru-RU" sz="3600" dirty="0"/>
              <a:t>подходит как для обычной квартиры </a:t>
            </a:r>
            <a:r>
              <a:rPr lang="ru-RU" sz="3600" dirty="0" smtClean="0"/>
              <a:t>- компактная </a:t>
            </a:r>
            <a:r>
              <a:rPr lang="ru-RU" sz="3600" dirty="0"/>
              <a:t>коляска с очень малым радиусом </a:t>
            </a:r>
            <a:r>
              <a:rPr lang="ru-RU" sz="3600" dirty="0" smtClean="0"/>
              <a:t>разворота, </a:t>
            </a:r>
            <a:r>
              <a:rPr lang="ru-RU" sz="3600" dirty="0"/>
              <a:t>так и для прогулок на свежем воздухе</a:t>
            </a:r>
            <a:r>
              <a:rPr lang="ru-RU" sz="3600" dirty="0" smtClean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4569"/>
          <a:stretch/>
        </p:blipFill>
        <p:spPr>
          <a:xfrm>
            <a:off x="15216336" y="7578080"/>
            <a:ext cx="5353598" cy="46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15168" r="9996" b="15167"/>
          <a:stretch/>
        </p:blipFill>
        <p:spPr>
          <a:xfrm>
            <a:off x="21120992" y="89248"/>
            <a:ext cx="3096344" cy="172819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1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Кресло-коляски с электроприводом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5418" y="1672065"/>
            <a:ext cx="677140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>
                <a:solidFill>
                  <a:schemeClr val="tx1"/>
                </a:solidFill>
                <a:latin typeface="PF BeauSans Pro Thin" panose="02000500000000020004" pitchFamily="2" charset="0"/>
              </a:rPr>
              <a:t> </a:t>
            </a:r>
            <a:r>
              <a:rPr lang="ru-RU" sz="3600" b="1" i="1" kern="1200" dirty="0">
                <a:solidFill>
                  <a:schemeClr val="tx1"/>
                </a:solidFill>
                <a:latin typeface="PF BeauSans Pro Thin" panose="02000500000000020004" pitchFamily="2" charset="0"/>
              </a:rPr>
              <a:t>Производство ООО «Обсервер»</a:t>
            </a:r>
          </a:p>
        </p:txBody>
      </p:sp>
    </p:spTree>
    <p:extLst>
      <p:ext uri="{BB962C8B-B14F-4D97-AF65-F5344CB8AC3E}">
        <p14:creationId xmlns:p14="http://schemas.microsoft.com/office/powerpoint/2010/main" val="3944601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/>
          <a:stretch/>
        </p:blipFill>
        <p:spPr>
          <a:xfrm>
            <a:off x="18119304" y="2759183"/>
            <a:ext cx="6264696" cy="89953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87144" y="2177480"/>
            <a:ext cx="15481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ОБСЕРВЕР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м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аксимус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ОБСЕРВЕР п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роходимец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ОБСЕРВЕР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Thin" panose="02000500000000020004" pitchFamily="2" charset="0"/>
              </a:rPr>
              <a:t>оптимус</a:t>
            </a:r>
            <a:endParaRPr lang="ru-RU" sz="3600" dirty="0" smtClean="0">
              <a:latin typeface="PF BeauSans Pro Thin" panose="02000500000000020004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20075" r="17338" b="9575"/>
          <a:stretch/>
        </p:blipFill>
        <p:spPr>
          <a:xfrm>
            <a:off x="485220" y="4520559"/>
            <a:ext cx="4484970" cy="63934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132004" y="4901137"/>
            <a:ext cx="1219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PF BeauSans Pro Thin" panose="02000500000000020004" pitchFamily="2" charset="0"/>
              </a:rPr>
              <a:t>Модификации </a:t>
            </a:r>
            <a:r>
              <a:rPr lang="ru-RU" sz="3600" dirty="0">
                <a:latin typeface="PF BeauSans Pro Thin" panose="02000500000000020004" pitchFamily="2" charset="0"/>
              </a:rPr>
              <a:t>кресло-коляски вездехода с полным </a:t>
            </a:r>
            <a:r>
              <a:rPr lang="ru-RU" sz="3600" dirty="0" smtClean="0">
                <a:latin typeface="PF BeauSans Pro Thin" panose="02000500000000020004" pitchFamily="2" charset="0"/>
              </a:rPr>
              <a:t>приводом</a:t>
            </a:r>
          </a:p>
          <a:p>
            <a:endParaRPr lang="ru-RU" sz="3600" dirty="0">
              <a:latin typeface="PF BeauSans Pro Thin" panose="02000500000000020004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 Thin" panose="02000500000000020004" pitchFamily="2" charset="0"/>
              </a:rPr>
              <a:t>Способна преодолевать уклон до 30°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 Thin" panose="02000500000000020004" pitchFamily="2" charset="0"/>
              </a:rPr>
              <a:t>Автоматическая вертикальная стабилизация сиденья при уклонах шасси</a:t>
            </a:r>
          </a:p>
          <a:p>
            <a:endParaRPr lang="ru-RU" sz="3600" dirty="0">
              <a:latin typeface="PF BeauSans Pro Thin" panose="02000500000000020004" pitchFamily="2" charset="0"/>
            </a:endParaRPr>
          </a:p>
          <a:p>
            <a:r>
              <a:rPr lang="ru-RU" sz="3600" dirty="0">
                <a:latin typeface="PF BeauSans Pro Thin" panose="02000500000000020004" pitchFamily="2" charset="0"/>
              </a:rPr>
              <a:t>Отлично подходит для загородных прогулок. </a:t>
            </a:r>
          </a:p>
          <a:p>
            <a:r>
              <a:rPr lang="ru-RU" sz="3600" dirty="0">
                <a:latin typeface="PF BeauSans Pro Thin" panose="02000500000000020004" pitchFamily="2" charset="0"/>
              </a:rPr>
              <a:t>Уникальный дизайн шин позволяет одинаково уверенно чувствовать себя на песке, снегу и траве.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15168" r="9996" b="15167"/>
          <a:stretch/>
        </p:blipFill>
        <p:spPr>
          <a:xfrm>
            <a:off x="21120992" y="89248"/>
            <a:ext cx="3096344" cy="172819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1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Кресло-коляски с электроприводом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5418" y="1672065"/>
            <a:ext cx="677140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>
                <a:solidFill>
                  <a:schemeClr val="tx1"/>
                </a:solidFill>
                <a:latin typeface="PF BeauSans Pro Thin" panose="02000500000000020004" pitchFamily="2" charset="0"/>
              </a:rPr>
              <a:t> </a:t>
            </a:r>
            <a:r>
              <a:rPr lang="ru-RU" sz="3600" b="1" i="1" kern="1200" dirty="0">
                <a:solidFill>
                  <a:schemeClr val="tx1"/>
                </a:solidFill>
                <a:latin typeface="PF BeauSans Pro Thin" panose="02000500000000020004" pitchFamily="2" charset="0"/>
              </a:rPr>
              <a:t>Производство ООО «Обсервер»</a:t>
            </a:r>
          </a:p>
        </p:txBody>
      </p:sp>
    </p:spTree>
    <p:extLst>
      <p:ext uri="{BB962C8B-B14F-4D97-AF65-F5344CB8AC3E}">
        <p14:creationId xmlns:p14="http://schemas.microsoft.com/office/powerpoint/2010/main" val="3469110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64" y="233264"/>
            <a:ext cx="11233248" cy="1440160"/>
            <a:chOff x="2566365" y="634822"/>
            <a:chExt cx="3445582" cy="3960440"/>
          </a:xfrm>
          <a:solidFill>
            <a:srgbClr val="9DD422"/>
          </a:solidFill>
          <a:scene3d>
            <a:camera prst="orthographicFront"/>
            <a:lightRig rig="flat" dir="t"/>
          </a:scene3d>
        </p:grpSpPr>
        <p:sp>
          <p:nvSpPr>
            <p:cNvPr id="3" name="Шестиугольник 5"/>
            <p:cNvSpPr/>
            <p:nvPr/>
          </p:nvSpPr>
          <p:spPr>
            <a:xfrm rot="5400000">
              <a:off x="2308936" y="892251"/>
              <a:ext cx="3960440" cy="3445582"/>
            </a:xfrm>
            <a:prstGeom prst="round2Diag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26440"/>
                <a:satOff val="-27886"/>
                <a:lumOff val="202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Шестиугольник 4"/>
            <p:cNvSpPr txBox="1"/>
            <p:nvPr/>
          </p:nvSpPr>
          <p:spPr>
            <a:xfrm>
              <a:off x="2566365" y="1200599"/>
              <a:ext cx="3445582" cy="2726105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>
                  <a:solidFill>
                    <a:schemeClr val="tx1"/>
                  </a:solidFill>
                  <a:latin typeface="PF BeauSans Pro Thin" panose="02000500000000020004" pitchFamily="2" charset="0"/>
                </a:rPr>
                <a:t>Запасные части и аксессуары</a:t>
              </a:r>
              <a:endParaRPr lang="ru-RU" sz="5000" b="1" kern="1200" dirty="0">
                <a:solidFill>
                  <a:schemeClr val="tx1"/>
                </a:solidFill>
                <a:latin typeface="PF BeauSans Pro Thin" panose="02000500000000020004" pitchFamily="2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120680" y="2200121"/>
            <a:ext cx="1219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/>
              <a:t>Производители: </a:t>
            </a:r>
          </a:p>
          <a:p>
            <a:pPr algn="ctr"/>
            <a:endParaRPr lang="ru-RU" sz="3600" dirty="0"/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err="1" smtClean="0"/>
              <a:t>Recomedic</a:t>
            </a:r>
            <a:r>
              <a:rPr lang="ru-RU" sz="3600" dirty="0" smtClean="0"/>
              <a:t>, Польша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/>
              <a:t>Penny &amp; Giles Controls Ltd</a:t>
            </a:r>
            <a:r>
              <a:rPr lang="en-US" sz="3600" dirty="0" smtClean="0"/>
              <a:t>.</a:t>
            </a:r>
            <a:r>
              <a:rPr lang="ru-RU" sz="3600" dirty="0" smtClean="0"/>
              <a:t>,</a:t>
            </a:r>
            <a:r>
              <a:rPr lang="en-US" sz="3600" dirty="0" smtClean="0"/>
              <a:t> </a:t>
            </a:r>
            <a:r>
              <a:rPr lang="ru-RU" sz="3600" dirty="0" smtClean="0"/>
              <a:t>Англия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err="1" smtClean="0"/>
              <a:t>Varilite</a:t>
            </a:r>
            <a:r>
              <a:rPr lang="en-US" sz="3600" dirty="0" smtClean="0"/>
              <a:t>, </a:t>
            </a:r>
            <a:r>
              <a:rPr lang="ru-RU" sz="3600" dirty="0" smtClean="0"/>
              <a:t>США</a:t>
            </a:r>
          </a:p>
          <a:p>
            <a:pPr marL="742950" indent="-742950" algn="ctr">
              <a:buFont typeface="+mj-lt"/>
              <a:buAutoNum type="arabicPeriod"/>
            </a:pPr>
            <a:endParaRPr lang="ru-RU" sz="3600" dirty="0" smtClean="0"/>
          </a:p>
          <a:p>
            <a:pPr algn="ctr"/>
            <a:endParaRPr lang="ru-RU" sz="36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944">
            <a:off x="-384658" y="5925214"/>
            <a:ext cx="7766906" cy="51779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49634" y="5486352"/>
            <a:ext cx="126847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</a:t>
            </a:r>
            <a:r>
              <a:rPr lang="ru-RU" sz="3600" dirty="0"/>
              <a:t>наличии и под заказ широкий ассортимент запасных частей и аксессуаров для ремонта/замены/апгрейда:</a:t>
            </a:r>
          </a:p>
          <a:p>
            <a:pPr algn="ctr"/>
            <a:endParaRPr lang="ru-RU" sz="3600" dirty="0"/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/>
              <a:t>Колеса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 smtClean="0"/>
              <a:t>Камеры и покрышки</a:t>
            </a:r>
            <a:endParaRPr lang="ru-RU" sz="3600" dirty="0"/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 smtClean="0"/>
              <a:t>Аксессуары</a:t>
            </a:r>
            <a:endParaRPr lang="ru-RU" sz="3600" dirty="0"/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/>
              <a:t>Электроника для кресел-колясок: джойстики, программаторы, инверторы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/>
              <a:t>Батареи аккумуляторные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/>
              <a:t>Оборудование для альтернативного управления коляской </a:t>
            </a:r>
            <a:r>
              <a:rPr lang="ru-RU" sz="3200" i="1" dirty="0"/>
              <a:t>(дыханием, поворотом головы, подбородком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30536" y="0"/>
            <a:ext cx="4882046" cy="85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1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FBeauSansPro-Thin"/>
        <a:ea typeface="PFBeauSansPro-Thin"/>
        <a:cs typeface="PFBeauSansPro-Thin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FBeauSansPro-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FBeauSansPro-Thin"/>
        <a:ea typeface="PFBeauSansPro-Thin"/>
        <a:cs typeface="PFBeauSansPro-Thin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FBeauSansPro-T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1126</Words>
  <Application>Microsoft Office PowerPoint</Application>
  <PresentationFormat>Произвольный</PresentationFormat>
  <Paragraphs>231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Calibri</vt:lpstr>
      <vt:lpstr>Helvetica</vt:lpstr>
      <vt:lpstr>Helvetica Light</vt:lpstr>
      <vt:lpstr>Helvetica Neue</vt:lpstr>
      <vt:lpstr>PF BeauSans Pro Thin</vt:lpstr>
      <vt:lpstr>PF BeauSans Pro XThin</vt:lpstr>
      <vt:lpstr>PFBeauSansPro-Light</vt:lpstr>
      <vt:lpstr>PFBeauSansPro-Thin</vt:lpstr>
      <vt:lpstr>PFBeauSansPro-XThin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User</cp:lastModifiedBy>
  <cp:revision>97</cp:revision>
  <dcterms:modified xsi:type="dcterms:W3CDTF">2020-03-23T11:23:09Z</dcterms:modified>
</cp:coreProperties>
</file>