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80" r:id="rId4"/>
    <p:sldId id="258" r:id="rId5"/>
    <p:sldId id="268" r:id="rId6"/>
    <p:sldId id="278" r:id="rId7"/>
    <p:sldId id="266" r:id="rId8"/>
    <p:sldId id="272" r:id="rId9"/>
    <p:sldId id="276" r:id="rId10"/>
    <p:sldId id="274" r:id="rId11"/>
    <p:sldId id="273" r:id="rId12"/>
    <p:sldId id="262" r:id="rId13"/>
    <p:sldId id="282" r:id="rId14"/>
    <p:sldId id="283" r:id="rId15"/>
    <p:sldId id="279" r:id="rId16"/>
    <p:sldId id="257" r:id="rId17"/>
    <p:sldId id="284" r:id="rId18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ЧЛЕНОВ СЕМЕЙ С САХАРНЫМ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ДИАБЕТОМ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«ОЖИДАНИЯ,</a:t>
            </a:r>
            <a:r>
              <a:rPr lang="ru-RU" baseline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ОПАСЕНИЯ, НУЖДЫ»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УЧАСТИЕ В ОБРАЗОВАТЕЛЬНЫХ ПРОГРАММАХ</c:v>
                </c:pt>
                <c:pt idx="1">
                  <c:v>НЕЗНАНИЕ КАК ОКАЗАТЬ ПОМОЩЬ</c:v>
                </c:pt>
                <c:pt idx="2">
                  <c:v>ДИСТРЕСС</c:v>
                </c:pt>
                <c:pt idx="3">
                  <c:v>ДИСКРИМИНАЦИЯ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0.12</c:v>
                </c:pt>
                <c:pt idx="1">
                  <c:v>0.48</c:v>
                </c:pt>
                <c:pt idx="2">
                  <c:v>0.48</c:v>
                </c:pt>
                <c:pt idx="3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УЧАСТИЕ В ОБРАЗОВАТЕЛЬНЫХ ПРОГРАММАХ</c:v>
                </c:pt>
                <c:pt idx="1">
                  <c:v>НЕЗНАНИЕ КАК ОКАЗАТЬ ПОМОЩЬ</c:v>
                </c:pt>
                <c:pt idx="2">
                  <c:v>ДИСТРЕСС</c:v>
                </c:pt>
                <c:pt idx="3">
                  <c:v>ДИСКРИМИНАЦИЯ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0.22</c:v>
                </c:pt>
                <c:pt idx="1">
                  <c:v>0.37</c:v>
                </c:pt>
                <c:pt idx="2">
                  <c:v>0.22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191312"/>
        <c:axId val="340191704"/>
      </c:barChart>
      <c:catAx>
        <c:axId val="34019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191704"/>
        <c:crosses val="autoZero"/>
        <c:auto val="1"/>
        <c:lblAlgn val="ctr"/>
        <c:lblOffset val="100"/>
        <c:noMultiLvlLbl val="0"/>
      </c:catAx>
      <c:valAx>
        <c:axId val="340191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19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</a:t>
            </a:r>
          </a:p>
        </c:rich>
      </c:tx>
      <c:layout>
        <c:manualLayout>
          <c:xMode val="edge"/>
          <c:yMode val="edge"/>
          <c:x val="0.46411786230983837"/>
          <c:y val="1.833222576136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1184265996860042"/>
          <c:y val="0.12459269629021746"/>
          <c:w val="0.44519754517983989"/>
          <c:h val="0.727337189220974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МАРКЕТИНГ</c:v>
                </c:pt>
              </c:strCache>
            </c:strRef>
          </c:tx>
          <c:explosion val="6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поисковая оптимизация</c:v>
                </c:pt>
                <c:pt idx="1">
                  <c:v>контекстная реклама</c:v>
                </c:pt>
                <c:pt idx="2">
                  <c:v>реклама в социальных медиа</c:v>
                </c:pt>
                <c:pt idx="3">
                  <c:v>PR на форумах и блогах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773823937521124E-2"/>
          <c:y val="2.2458933238206316E-2"/>
          <c:w val="0.25734058977850044"/>
          <c:h val="0.948093193319896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630162" cy="164630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ПЕРЕДОВЫХ ТЕХНОЛОГИЙ ДИАБЕТ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8827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команда</a:t>
            </a:r>
          </a:p>
          <a:p>
            <a:r>
              <a:rPr lang="ru-RU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Лисковец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 Ольга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32" y="1559750"/>
            <a:ext cx="2376019" cy="166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672" y="1471936"/>
            <a:ext cx="4072544" cy="4434762"/>
          </a:xfrm>
        </p:spPr>
        <p:txBody>
          <a:bodyPr/>
          <a:lstStyle/>
          <a:p>
            <a:pPr marL="0" indent="0" algn="ctr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 С ДИАБЕТОМ 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ПРЕОДОЛЕНИИ ДИСТРЕССА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ЗАБОЛЕВАНИЯ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074997"/>
            <a:ext cx="3913632" cy="51496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6"/>
            <a:ext cx="1652155" cy="1159791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69526" y="215527"/>
            <a:ext cx="8596668" cy="730827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278" y="1343675"/>
            <a:ext cx="8596668" cy="10737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СПЕЦИАЛИСТОВ ЭНДОКРИНОЛОГИЧЕСКОГО ПРОФИЛЯ И СМЕЖНЫХ СПЕЦИАЛИСТОВ;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БЕРЕМЕННОСТИ ПРИ ДИАБЕТЕ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461" y="2778690"/>
            <a:ext cx="4454849" cy="330096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6"/>
            <a:ext cx="1652155" cy="1159791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26077" y="359372"/>
            <a:ext cx="8596668" cy="7308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5077968"/>
            <a:ext cx="8596668" cy="579120"/>
          </a:xfrm>
        </p:spPr>
        <p:txBody>
          <a:bodyPr>
            <a:normAutofit/>
          </a:bodyPr>
          <a:lstStyle/>
          <a:p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Фактическая деятельность начата в декабре 2014 года</a:t>
            </a:r>
            <a:b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**Планируемые показатели на 2016-2017 гг. без учёта инфляции и увеличения количества используемого оборудования</a:t>
            </a:r>
            <a:endParaRPr lang="ru-RU" sz="1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7016" cy="160545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12916"/>
              </p:ext>
            </p:extLst>
          </p:nvPr>
        </p:nvGraphicFramePr>
        <p:xfrm>
          <a:off x="592621" y="1889760"/>
          <a:ext cx="9070894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780"/>
                <a:gridCol w="2188515"/>
                <a:gridCol w="1864591"/>
                <a:gridCol w="1680749"/>
                <a:gridCol w="15862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ТОВАРООБОРОТ, тыс.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СУММАРНЫЕ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ПОСТОЯННЫЕ ИЗДЕРЖКИ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ДО НАЛОГООБЛОЖЕНИЯ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РАБОЧИХ МЕСТ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2014*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-41,8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2 013,6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1 737,0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276,0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2016**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17 305,2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14 595,7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2 709,5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2016**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17 305,2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14 595,7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2 709,5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829734" y="762000"/>
            <a:ext cx="859666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ПОКАЗАТЕЛИ </a:t>
            </a:r>
            <a:br>
              <a:rPr lang="ru-RU" sz="20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ВРЕМЯ РЕАЛИЗАЦИИ ПРОЕКТА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34" y="5077968"/>
            <a:ext cx="8596668" cy="579120"/>
          </a:xfrm>
        </p:spPr>
        <p:txBody>
          <a:bodyPr>
            <a:normAutofit/>
          </a:bodyPr>
          <a:lstStyle/>
          <a:p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Обучение проходят пациенты впервые использующие инсулиновую помпу и пациенты использующие помпу 1 год и более</a:t>
            </a:r>
            <a:b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**Оборудование для проведения мониторинга получено в декабре 2015 года</a:t>
            </a:r>
            <a:br>
              <a:rPr lang="ru-RU" sz="1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7016" cy="160545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355085"/>
              </p:ext>
            </p:extLst>
          </p:nvPr>
        </p:nvGraphicFramePr>
        <p:xfrm>
          <a:off x="592621" y="1889760"/>
          <a:ext cx="9404818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298"/>
                <a:gridCol w="1377849"/>
                <a:gridCol w="1529539"/>
                <a:gridCol w="1504258"/>
                <a:gridCol w="1655947"/>
                <a:gridCol w="18659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ИНСУЛИНОВЫХ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ПОМП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ПАЦИЕНТОВ ПРОШЕДШИХ ОБУЧЕНИЕ В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ОТКРЫТОЙ ШКОЛЕ ДИАБЕТА</a:t>
                      </a:r>
                      <a:r>
                        <a:rPr lang="en-US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ТРЕНИНГ-СЕМИНАРОВ ДЛЯ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ВРАЧЕЙ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ВРАЧЕЙ ПРОШЕДШИХ ОБУЧЕНИЕ ПОМПОВОЙ ТЕРАПИИ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ПАЦИЕНТОВ ПРОШЕДШИХ НЕПРИРЫВНОЕ МОНИТОРИРОВАНИЕ ГЛИКЕМИИ </a:t>
                      </a:r>
                      <a:r>
                        <a:rPr lang="en-US" sz="1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IPro2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2**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(прогноз)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(прогноз)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829734" y="762000"/>
            <a:ext cx="8596668" cy="719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740983"/>
              </p:ext>
            </p:extLst>
          </p:nvPr>
        </p:nvGraphicFramePr>
        <p:xfrm>
          <a:off x="1463040" y="195072"/>
          <a:ext cx="8351519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" cy="102703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503" y="2340864"/>
            <a:ext cx="1706920" cy="170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756" y="284655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ИДЕЙНЫЕ ВДОХНОВИТЕЛИ И СОЗДАТЕЛИ ПРОЕКТА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Лисковец Наталья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Александровна, директор компании ДИАМЕД,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по работе с инсулиновыми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помпами (более 40 инсулиновых помп), экономист.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 Ольга Викторовна, заместитель директора, медицинская сестра, юрист.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Цуканова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Викторовна, врач-эндокринолог, заведующая отделением педиатрии в многопрофильной детской больнице города Кемерово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Пингина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Олеговна, тренер по работе с инсулиновой помпой.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7016" cy="160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654" y="298965"/>
            <a:ext cx="8596668" cy="6996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РЕАЛИЗУЮЩЕЙ ПРОЕКТ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28701"/>
            <a:ext cx="10014912" cy="501266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Компания: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с ограниченной ответственностью «ДИАМЕД»</a:t>
            </a: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создания: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января 2014 года</a:t>
            </a: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МИССИЮ МЫ ВИДИМ В ОБЕСПЕЧЕНИИ СВОИМ ПАЦИЕНТАМ КАЧЕСТВО И ПРОДОЛЖИТЕЛЬНОСТЬ ЖИЗНИ НАРАВНЕ СО ЗДОРОВЫМИ ЛЮДЬМИ.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СТАВИМ ПЕРЕД СОБОЙ АМБИЦИОЗНЫЕ ЦЕЛИ: СТАТЬ ЛУЧШИМ ЧАСТНЫМ ДИАБЕТОЛОГИЧЕСКИМ ЦЕНТРОМ В КУЗБАССЕ И ПОЛУЧИТЬ ПРИЗНАНИЕ КАК ОДНОГО ИЗ ЛУЧШИХ СООТВЕТСТВУЮЩИХ УЧРЕЖДЕНИЙ В РЕГИОНЕ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3977" y="3185204"/>
            <a:ext cx="8596668" cy="6996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" y="116759"/>
            <a:ext cx="1515796" cy="10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654" y="298965"/>
            <a:ext cx="8596668" cy="69965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ПРОЕКТА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28701"/>
            <a:ext cx="10014912" cy="501266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ИННОВАЦИЙ СОЦИАЛЬНОЙ СФЕРЫ  ГОРОДА КЕМЕРОВО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" y="116759"/>
            <a:ext cx="1515796" cy="10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0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3729"/>
            <a:ext cx="8596668" cy="4407634"/>
          </a:xfrm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РИСКА ЗАБОЛЕВАЕМОСТИ ДИАБЕТОМ</a:t>
            </a:r>
          </a:p>
          <a:p>
            <a:pPr algn="ctr"/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ОСВЕДОМЛЕННОСТИ</a:t>
            </a:r>
          </a:p>
          <a:p>
            <a:pPr algn="ctr"/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ПАЦИЕНТОВ И ИХ ВРАЧЕЙ</a:t>
            </a:r>
          </a:p>
          <a:p>
            <a:pPr algn="ctr"/>
            <a:endParaRPr lang="ru-RU" sz="2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ИНВАЛИДИЦИИ В РЕГИОНЕ</a:t>
            </a:r>
          </a:p>
          <a:p>
            <a:pPr algn="ctr"/>
            <a:endParaRPr lang="ru-R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7016" cy="16054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583" y="2304288"/>
            <a:ext cx="3561905" cy="11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358" y="284655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6880"/>
            <a:ext cx="8596668" cy="30967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СТРЕМЛЕНИЕ ОРГАНИЗАТОРОВ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«ЦЕНТР ПЕРЕДОВЫХ ТЕХНОЛОГИЙ ДИАБЕТ»</a:t>
            </a:r>
          </a:p>
          <a:p>
            <a:pPr marL="0" indent="0" algn="ctr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БЫ ПАЦИЕНТЫ МОГЛИ ПОЛУЧИТЬ НЕОБХОДИМЫЕ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ПЕРСОНИФИЦИРОВАННЫЕ МЕДИЦИНСКИЕ УСЛУГИ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МЕСТЕ,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САМЫЕ КОРОТКИЕ СРОКИ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7016" cy="160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422" y="193963"/>
            <a:ext cx="8596668" cy="5749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0176" y="548640"/>
            <a:ext cx="7652466" cy="475488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765" y="1422319"/>
            <a:ext cx="7255288" cy="35407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3" y="6003980"/>
            <a:ext cx="8324642" cy="31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" y="0"/>
            <a:ext cx="1927832" cy="135331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97830" y="5032087"/>
            <a:ext cx="8596668" cy="5749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ИСТИННАЯ РАСПРОСТРАНЁННОСТЬ СД 2 ТИПА ПРЕВЫШАЕТ РЕГИСТРИРУЕМУЮ В 2-3 РАЗА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422" y="564984"/>
            <a:ext cx="8596668" cy="7437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187025"/>
              </p:ext>
            </p:extLst>
          </p:nvPr>
        </p:nvGraphicFramePr>
        <p:xfrm>
          <a:off x="1323866" y="1194816"/>
          <a:ext cx="8612614" cy="510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7016" cy="160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8378" y="1352516"/>
            <a:ext cx="10153681" cy="48990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затрат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лечение осложнений сахарного диабета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899" name="Rectangle 4"/>
          <p:cNvSpPr>
            <a:spLocks noChangeArrowheads="1"/>
          </p:cNvSpPr>
          <p:nvPr/>
        </p:nvSpPr>
        <p:spPr bwMode="auto">
          <a:xfrm>
            <a:off x="2904729" y="1988743"/>
            <a:ext cx="6983413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>
              <a:solidFill>
                <a:srgbClr val="FFFFFF"/>
              </a:solidFill>
            </a:endParaRPr>
          </a:p>
        </p:txBody>
      </p:sp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2307828" y="1990330"/>
            <a:ext cx="5613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002060"/>
                </a:solidFill>
                <a:latin typeface="Verdana" panose="020B0604030504040204" pitchFamily="34" charset="0"/>
              </a:rPr>
              <a:t>4 –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002060"/>
                </a:solidFill>
                <a:latin typeface="Verdana" panose="020B0604030504040204" pitchFamily="34" charset="0"/>
              </a:rPr>
              <a:t>3 –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002060"/>
                </a:solidFill>
                <a:latin typeface="Verdana" panose="020B0604030504040204" pitchFamily="34" charset="0"/>
              </a:rPr>
              <a:t>2 –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002060"/>
                </a:solidFill>
                <a:latin typeface="Verdana" panose="020B0604030504040204" pitchFamily="34" charset="0"/>
              </a:rPr>
              <a:t>1 –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060"/>
              </a:solidFill>
              <a:latin typeface="Verdana" panose="020B0604030504040204" pitchFamily="34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002060"/>
                </a:solidFill>
                <a:latin typeface="Verdana" panose="020B0604030504040204" pitchFamily="34" charset="0"/>
              </a:rPr>
              <a:t>0 –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665266" y="3295255"/>
            <a:ext cx="1274763" cy="2589213"/>
            <a:chOff x="2175" y="2212"/>
            <a:chExt cx="803" cy="1631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7428" name="Rectangle 8"/>
            <p:cNvSpPr>
              <a:spLocks noChangeArrowheads="1"/>
            </p:cNvSpPr>
            <p:nvPr/>
          </p:nvSpPr>
          <p:spPr bwMode="auto">
            <a:xfrm>
              <a:off x="2245" y="2614"/>
              <a:ext cx="544" cy="77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8866" name="Text Box 18"/>
            <p:cNvSpPr txBox="1">
              <a:spLocks noChangeArrowheads="1"/>
            </p:cNvSpPr>
            <p:nvPr/>
          </p:nvSpPr>
          <p:spPr bwMode="auto">
            <a:xfrm>
              <a:off x="2175" y="3475"/>
              <a:ext cx="8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МИКРО-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ангиопатии</a:t>
              </a:r>
              <a:endPara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869" name="Text Box 21"/>
            <p:cNvSpPr txBox="1">
              <a:spLocks noChangeArrowheads="1"/>
            </p:cNvSpPr>
            <p:nvPr/>
          </p:nvSpPr>
          <p:spPr bwMode="auto">
            <a:xfrm>
              <a:off x="2269" y="2212"/>
              <a:ext cx="3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Verdana" pitchFamily="34" charset="0"/>
                </a:rPr>
                <a:t>1.7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459141" y="3141268"/>
            <a:ext cx="1274763" cy="2816225"/>
            <a:chOff x="3305" y="2115"/>
            <a:chExt cx="803" cy="1774"/>
          </a:xfrm>
          <a:solidFill>
            <a:schemeClr val="accent2">
              <a:lumMod val="75000"/>
            </a:schemeClr>
          </a:solidFill>
        </p:grpSpPr>
        <p:sp>
          <p:nvSpPr>
            <p:cNvPr id="17425" name="Rectangle 9"/>
            <p:cNvSpPr>
              <a:spLocks noChangeArrowheads="1"/>
            </p:cNvSpPr>
            <p:nvPr/>
          </p:nvSpPr>
          <p:spPr bwMode="auto">
            <a:xfrm>
              <a:off x="3379" y="2478"/>
              <a:ext cx="544" cy="9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8867" name="Text Box 19"/>
            <p:cNvSpPr txBox="1">
              <a:spLocks noChangeArrowheads="1"/>
            </p:cNvSpPr>
            <p:nvPr/>
          </p:nvSpPr>
          <p:spPr bwMode="auto">
            <a:xfrm>
              <a:off x="3305" y="3521"/>
              <a:ext cx="8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МАКРО-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ангиопатии</a:t>
              </a:r>
              <a:endPara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870" name="Text Box 22"/>
            <p:cNvSpPr txBox="1">
              <a:spLocks noChangeArrowheads="1"/>
            </p:cNvSpPr>
            <p:nvPr/>
          </p:nvSpPr>
          <p:spPr bwMode="auto">
            <a:xfrm>
              <a:off x="3424" y="2115"/>
              <a:ext cx="3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Verdana" pitchFamily="34" charset="0"/>
                </a:rPr>
                <a:t>2.0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8153004" y="2133206"/>
            <a:ext cx="1274762" cy="4086225"/>
            <a:chOff x="4372" y="1480"/>
            <a:chExt cx="803" cy="2574"/>
          </a:xfrm>
          <a:solidFill>
            <a:schemeClr val="bg2">
              <a:lumMod val="50000"/>
            </a:schemeClr>
          </a:solidFill>
        </p:grpSpPr>
        <p:sp>
          <p:nvSpPr>
            <p:cNvPr id="17422" name="Rectangle 10"/>
            <p:cNvSpPr>
              <a:spLocks noChangeArrowheads="1"/>
            </p:cNvSpPr>
            <p:nvPr/>
          </p:nvSpPr>
          <p:spPr bwMode="auto">
            <a:xfrm>
              <a:off x="4468" y="1797"/>
              <a:ext cx="544" cy="15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4372" y="3500"/>
              <a:ext cx="803" cy="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МИКРО-</a:t>
              </a:r>
            </a:p>
            <a:p>
              <a:pPr algn="ctr" defTabSz="9144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  <a:p>
              <a:pPr algn="ctr" defTabSz="9144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МАКРО</a:t>
              </a:r>
            </a:p>
            <a:p>
              <a:pPr algn="ctr" defTabSz="914400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ангиопатии</a:t>
              </a:r>
              <a:endPara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871" name="Text Box 23"/>
            <p:cNvSpPr txBox="1">
              <a:spLocks noChangeArrowheads="1"/>
            </p:cNvSpPr>
            <p:nvPr/>
          </p:nvSpPr>
          <p:spPr bwMode="auto">
            <a:xfrm>
              <a:off x="4513" y="1480"/>
              <a:ext cx="3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Verdana" pitchFamily="34" charset="0"/>
                </a:rPr>
                <a:t>3.5</a:t>
              </a:r>
            </a:p>
          </p:txBody>
        </p:sp>
      </p:grpSp>
      <p:sp>
        <p:nvSpPr>
          <p:cNvPr id="78872" name="Text Box 24"/>
          <p:cNvSpPr txBox="1">
            <a:spLocks noChangeArrowheads="1"/>
          </p:cNvSpPr>
          <p:nvPr/>
        </p:nvSpPr>
        <p:spPr bwMode="auto">
          <a:xfrm rot="-5400000">
            <a:off x="582807" y="3418258"/>
            <a:ext cx="2878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(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раз)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831703" y="4412982"/>
            <a:ext cx="6553200" cy="1471487"/>
            <a:chOff x="1020" y="2931"/>
            <a:chExt cx="4128" cy="912"/>
          </a:xfrm>
          <a:solidFill>
            <a:schemeClr val="accent6">
              <a:lumMod val="75000"/>
            </a:schemeClr>
          </a:solidFill>
        </p:grpSpPr>
        <p:sp>
          <p:nvSpPr>
            <p:cNvPr id="17419" name="Rectangle 7"/>
            <p:cNvSpPr>
              <a:spLocks noChangeArrowheads="1"/>
            </p:cNvSpPr>
            <p:nvPr/>
          </p:nvSpPr>
          <p:spPr bwMode="auto">
            <a:xfrm>
              <a:off x="1292" y="2931"/>
              <a:ext cx="544" cy="45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1292" y="3475"/>
              <a:ext cx="53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СД без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Ослож</a:t>
              </a:r>
              <a:r>
                <a:rPr lang="ru-RU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80909" name="Line 25"/>
            <p:cNvSpPr>
              <a:spLocks noChangeShapeType="1"/>
            </p:cNvSpPr>
            <p:nvPr/>
          </p:nvSpPr>
          <p:spPr bwMode="auto">
            <a:xfrm>
              <a:off x="1020" y="2931"/>
              <a:ext cx="412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80906" name="Text Box 30"/>
          <p:cNvSpPr txBox="1">
            <a:spLocks noChangeArrowheads="1"/>
          </p:cNvSpPr>
          <p:nvPr/>
        </p:nvSpPr>
        <p:spPr bwMode="auto">
          <a:xfrm>
            <a:off x="43253" y="6365752"/>
            <a:ext cx="8932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" dirty="0">
                <a:solidFill>
                  <a:srgbClr val="002060"/>
                </a:solidFill>
              </a:rPr>
              <a:t>ESC and EASD Guidelines</a:t>
            </a:r>
            <a:r>
              <a:rPr lang="ru-RU" altLang="ru-RU" sz="800" dirty="0">
                <a:solidFill>
                  <a:srgbClr val="002060"/>
                </a:solidFill>
              </a:rPr>
              <a:t>. </a:t>
            </a:r>
            <a:r>
              <a:rPr lang="en-US" altLang="ru-RU" sz="800" dirty="0">
                <a:solidFill>
                  <a:srgbClr val="002060"/>
                </a:solidFill>
              </a:rPr>
              <a:t>Guidelines on diabetes, pre-diabetes, and</a:t>
            </a:r>
            <a:r>
              <a:rPr lang="ru-RU" altLang="ru-RU" sz="800" dirty="0">
                <a:solidFill>
                  <a:srgbClr val="002060"/>
                </a:solidFill>
              </a:rPr>
              <a:t> </a:t>
            </a:r>
            <a:r>
              <a:rPr lang="en-US" altLang="ru-RU" sz="800" dirty="0">
                <a:solidFill>
                  <a:srgbClr val="002060"/>
                </a:solidFill>
              </a:rPr>
              <a:t>cardiovascular diseases</a:t>
            </a:r>
            <a:r>
              <a:rPr lang="ru-RU" altLang="ru-RU" sz="800" dirty="0">
                <a:solidFill>
                  <a:srgbClr val="002060"/>
                </a:solidFill>
              </a:rPr>
              <a:t>.</a:t>
            </a:r>
            <a:r>
              <a:rPr lang="en-US" altLang="ru-RU" sz="800" dirty="0">
                <a:solidFill>
                  <a:srgbClr val="002060"/>
                </a:solidFill>
              </a:rPr>
              <a:t> The Task Force on Diabetes and Cardiovascular Diseases of the European Society</a:t>
            </a:r>
            <a:r>
              <a:rPr lang="ru-RU" altLang="ru-RU" sz="800" dirty="0">
                <a:solidFill>
                  <a:srgbClr val="002060"/>
                </a:solidFill>
              </a:rPr>
              <a:t>  </a:t>
            </a:r>
            <a:r>
              <a:rPr lang="en-US" altLang="ru-RU" sz="800" dirty="0">
                <a:solidFill>
                  <a:srgbClr val="002060"/>
                </a:solidFill>
              </a:rPr>
              <a:t>of Cardiology (ESC) and of the European Association for the Study of Diabetes (EASD)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800" dirty="0">
                <a:solidFill>
                  <a:srgbClr val="002060"/>
                </a:solidFill>
              </a:rPr>
              <a:t>L. </a:t>
            </a:r>
            <a:r>
              <a:rPr lang="en-US" altLang="ru-RU" sz="800" dirty="0" err="1">
                <a:solidFill>
                  <a:srgbClr val="002060"/>
                </a:solidFill>
              </a:rPr>
              <a:t>Ryde´n</a:t>
            </a:r>
            <a:r>
              <a:rPr lang="en-US" altLang="ru-RU" sz="800" dirty="0">
                <a:solidFill>
                  <a:srgbClr val="002060"/>
                </a:solidFill>
              </a:rPr>
              <a:t>,, E. </a:t>
            </a:r>
            <a:r>
              <a:rPr lang="en-US" altLang="ru-RU" sz="800" dirty="0" err="1">
                <a:solidFill>
                  <a:srgbClr val="002060"/>
                </a:solidFill>
              </a:rPr>
              <a:t>Standl</a:t>
            </a:r>
            <a:r>
              <a:rPr lang="en-US" altLang="ru-RU" sz="800" dirty="0">
                <a:solidFill>
                  <a:srgbClr val="002060"/>
                </a:solidFill>
              </a:rPr>
              <a:t>,</a:t>
            </a:r>
            <a:r>
              <a:rPr lang="ru-RU" altLang="ru-RU" sz="800" dirty="0">
                <a:solidFill>
                  <a:srgbClr val="002060"/>
                </a:solidFill>
              </a:rPr>
              <a:t> </a:t>
            </a:r>
            <a:r>
              <a:rPr lang="en-US" altLang="ru-RU" sz="800" dirty="0">
                <a:solidFill>
                  <a:srgbClr val="002060"/>
                </a:solidFill>
              </a:rPr>
              <a:t>M. </a:t>
            </a:r>
            <a:r>
              <a:rPr lang="en-US" altLang="ru-RU" sz="800" dirty="0" err="1">
                <a:solidFill>
                  <a:srgbClr val="002060"/>
                </a:solidFill>
              </a:rPr>
              <a:t>Bartnik</a:t>
            </a:r>
            <a:r>
              <a:rPr lang="ru-RU" altLang="ru-RU" sz="800" dirty="0">
                <a:solidFill>
                  <a:srgbClr val="002060"/>
                </a:solidFill>
              </a:rPr>
              <a:t>, </a:t>
            </a:r>
            <a:r>
              <a:rPr lang="en-US" altLang="ru-RU" sz="800" dirty="0">
                <a:solidFill>
                  <a:srgbClr val="002060"/>
                </a:solidFill>
              </a:rPr>
              <a:t>G. Van den </a:t>
            </a:r>
            <a:r>
              <a:rPr lang="en-US" altLang="ru-RU" sz="800" dirty="0" err="1">
                <a:solidFill>
                  <a:srgbClr val="002060"/>
                </a:solidFill>
              </a:rPr>
              <a:t>Berghe</a:t>
            </a:r>
            <a:r>
              <a:rPr lang="en-US" altLang="ru-RU" sz="800" dirty="0">
                <a:solidFill>
                  <a:srgbClr val="002060"/>
                </a:solidFill>
              </a:rPr>
              <a:t>,</a:t>
            </a:r>
            <a:r>
              <a:rPr lang="ru-RU" altLang="ru-RU" sz="800" dirty="0">
                <a:solidFill>
                  <a:srgbClr val="002060"/>
                </a:solidFill>
              </a:rPr>
              <a:t> </a:t>
            </a:r>
            <a:r>
              <a:rPr lang="en-US" altLang="ru-RU" sz="800" dirty="0">
                <a:solidFill>
                  <a:srgbClr val="002060"/>
                </a:solidFill>
              </a:rPr>
              <a:t>et al. European Heart Journal, 2007, V.28. p. 2 - 57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sz="800" dirty="0">
              <a:solidFill>
                <a:srgbClr val="00206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sz="800" dirty="0">
              <a:solidFill>
                <a:srgbClr val="002060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976317" y="104906"/>
            <a:ext cx="9927423" cy="11593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ПРОЕКТА ДЛЯ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ЕМЕРОВСКОЙ ОБЛАСТИ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27830" cy="13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98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325" y="65815"/>
            <a:ext cx="8596668" cy="730827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077" y="796642"/>
            <a:ext cx="9775922" cy="5562593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accent2">
                  <a:lumMod val="50000"/>
                </a:schemeClr>
              </a:buClr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КРУГЛОСУТОЧНОГО МОНИТОРИНГА УРОВНЯ ГЛЮКОЗЫ В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КРОВИ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iPro2 (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ретроспективного анализа);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876"/>
            <a:ext cx="1506682" cy="10576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811" y="1527469"/>
            <a:ext cx="3602182" cy="27094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56" y="1473935"/>
            <a:ext cx="3632794" cy="32350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323" y="4383376"/>
            <a:ext cx="3515420" cy="239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0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7863" y="2254315"/>
            <a:ext cx="8049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Tx/>
              <a:buChar char="-"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6"/>
            <a:ext cx="1652155" cy="1159791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52155" y="1283452"/>
            <a:ext cx="8596668" cy="122440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СИСТЕМ НЕПРИРЫВНОГО АВТОМАТИЧЕСКОГО ПОДКОЖНОГО ВВЕДЕНИЯ ИНСУЛИНА (ИНСУЛИНОВЫХ ПОМП), В ТОМ ЧИСЛЕ С НЕПРИРЫВНЫМ МОНИТОРИНГОМ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самостоятельного контроля диабета пациентом);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004" y="2623647"/>
            <a:ext cx="2381250" cy="19240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20" y="4663483"/>
            <a:ext cx="2523017" cy="1680960"/>
          </a:xfrm>
          <a:prstGeom prst="rect">
            <a:avLst/>
          </a:prstGeom>
        </p:spPr>
      </p:pic>
      <p:pic>
        <p:nvPicPr>
          <p:cNvPr id="12" name="Picture 3" descr="minilink_bod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20" y="3020161"/>
            <a:ext cx="3835005" cy="34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821869" y="3112789"/>
            <a:ext cx="3546041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инсулиновая помпа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катетер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сенсор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трансмиттер</a:t>
            </a:r>
            <a:endParaRPr lang="en-US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917863" y="222357"/>
            <a:ext cx="8596668" cy="730827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6"/>
            <a:ext cx="1652155" cy="1159791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32" y="1426464"/>
            <a:ext cx="4178307" cy="4845087"/>
          </a:xfrm>
        </p:spPr>
      </p:pic>
      <p:sp>
        <p:nvSpPr>
          <p:cNvPr id="8" name="Прямоугольник 7"/>
          <p:cNvSpPr/>
          <p:nvPr/>
        </p:nvSpPr>
        <p:spPr>
          <a:xfrm>
            <a:off x="2029689" y="864882"/>
            <a:ext cx="7280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2">
                  <a:lumMod val="50000"/>
                </a:schemeClr>
              </a:buClr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ДЛЯ ПАЦИЕНТОВ 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«ОТКРЫТАЯ ШКОЛА ДИАБЕТА» Школа самоконтроля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714339" y="1719071"/>
            <a:ext cx="4817293" cy="3642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ШКОЛА ДИАБЕТА </a:t>
            </a:r>
          </a:p>
          <a:p>
            <a:pPr marL="0" indent="0">
              <a:buFont typeface="Wingdings 3" charset="2"/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И ИХ РОДИТЕЛЕЙ </a:t>
            </a:r>
          </a:p>
          <a:p>
            <a:pPr marL="0" indent="0">
              <a:buFont typeface="Wingdings 3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 И ЧЛЕНОВ ИХ СЕМЕЙ,</a:t>
            </a:r>
          </a:p>
          <a:p>
            <a:pPr marL="0" indent="0">
              <a:buFont typeface="Wingdings 3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НАСТОЯЩИХ ДРУЗЕЙ</a:t>
            </a:r>
          </a:p>
          <a:p>
            <a:pPr marL="0" indent="0">
              <a:buFont typeface="Wingdings 3" charset="2"/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Wingdings 3" charset="2"/>
              <a:buNone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622" y="4457736"/>
            <a:ext cx="1639634" cy="2124222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934964" y="134055"/>
            <a:ext cx="8596668" cy="730827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608</Words>
  <Application>Microsoft Office PowerPoint</Application>
  <PresentationFormat>Широкоэкранный</PresentationFormat>
  <Paragraphs>163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Courier New</vt:lpstr>
      <vt:lpstr>Tahoma</vt:lpstr>
      <vt:lpstr>Times New Roman</vt:lpstr>
      <vt:lpstr>Trebuchet MS</vt:lpstr>
      <vt:lpstr>Verdana</vt:lpstr>
      <vt:lpstr>Wingdings 3</vt:lpstr>
      <vt:lpstr>Грань</vt:lpstr>
      <vt:lpstr>ЦЕНТР ПЕРЕДОВЫХ ТЕХНОЛОГИЙ ДИАБЕТ</vt:lpstr>
      <vt:lpstr>ЦЕЛЬ ПРОЕКТА</vt:lpstr>
      <vt:lpstr>ЗАДАЧА ПРОЕКТА</vt:lpstr>
      <vt:lpstr>АКТУАЛЬНОСТЬ ПРОБЛЕМЫ</vt:lpstr>
      <vt:lpstr>АКТУАЛЬНОСТЬ ПРОБЛЕМЫ</vt:lpstr>
      <vt:lpstr>Снижение затрат на лечение осложнений сахарного диабета</vt:lpstr>
      <vt:lpstr>НАПРАВЛЕНИЯ ДЕЯТЕЛЬНОСТИ</vt:lpstr>
      <vt:lpstr>НАПРАВЛЕНИЯ ДЕЯТЕЛЬНОСТИ</vt:lpstr>
      <vt:lpstr>НАПРАВЛЕНИЯ ДЕЯТЕЛЬНОСТИ</vt:lpstr>
      <vt:lpstr>НАПРАВЛЕНИЯ ДЕЯТЕЛЬНОСТИ</vt:lpstr>
      <vt:lpstr>КОНСУЛЬТАЦИИ СПЕЦИАЛИСТОВ ЭНДОКРИНОЛОГИЧЕСКОГО ПРОФИЛЯ И СМЕЖНЫХ СПЕЦИАЛИСТОВ; ПЛАНИРОВАНИЕ БЕРЕМЕННОСТИ ПРИ ДИАБЕТЕ </vt:lpstr>
      <vt:lpstr>* Фактическая деятельность начата в декабре 2014 года **Планируемые показатели на 2016-2017 гг. без учёта инфляции и увеличения количества используемого оборудования</vt:lpstr>
      <vt:lpstr>* Обучение проходят пациенты впервые использующие инсулиновую помпу и пациенты использующие помпу 1 год и более **Оборудование для проведения мониторинга получено в декабре 2015 года </vt:lpstr>
      <vt:lpstr>Презентация PowerPoint</vt:lpstr>
      <vt:lpstr>ИДЕЙНЫЕ ВДОХНОВИТЕЛИ И СОЗДАТЕЛИ ПРОЕКТА</vt:lpstr>
      <vt:lpstr>О КОМПАНИИ РЕАЛИЗУЮЩЕЙ ПРОЕКТ</vt:lpstr>
      <vt:lpstr>ПОДДЕРЖКА ПРОЕКТА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передовых технологий ДИАБЕТ</dc:title>
  <dc:creator>злюка</dc:creator>
  <cp:lastModifiedBy>злюка</cp:lastModifiedBy>
  <cp:revision>58</cp:revision>
  <cp:lastPrinted>2015-12-29T09:46:23Z</cp:lastPrinted>
  <dcterms:created xsi:type="dcterms:W3CDTF">2014-06-24T15:37:57Z</dcterms:created>
  <dcterms:modified xsi:type="dcterms:W3CDTF">2015-12-29T14:04:54Z</dcterms:modified>
</cp:coreProperties>
</file>