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5"/>
  </p:notesMasterIdLst>
  <p:sldIdLst>
    <p:sldId id="353" r:id="rId2"/>
    <p:sldId id="355" r:id="rId3"/>
    <p:sldId id="356" r:id="rId4"/>
    <p:sldId id="357" r:id="rId5"/>
    <p:sldId id="358" r:id="rId6"/>
    <p:sldId id="359" r:id="rId7"/>
    <p:sldId id="335" r:id="rId8"/>
    <p:sldId id="360" r:id="rId9"/>
    <p:sldId id="346" r:id="rId10"/>
    <p:sldId id="333" r:id="rId11"/>
    <p:sldId id="347" r:id="rId12"/>
    <p:sldId id="348" r:id="rId13"/>
    <p:sldId id="349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7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346" autoAdjust="0"/>
    <p:restoredTop sz="76912" autoAdjust="0"/>
  </p:normalViewPr>
  <p:slideViewPr>
    <p:cSldViewPr>
      <p:cViewPr varScale="1">
        <p:scale>
          <a:sx n="56" d="100"/>
          <a:sy n="56" d="100"/>
        </p:scale>
        <p:origin x="-1782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144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86E052-7FB4-4051-8594-FFC64295ECE3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472734-FAB2-409E-96F0-8168583897A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6460688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6387" name="Заметки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en-US" smtClean="0">
              <a:latin typeface="Arial" pitchFamily="34" charset="0"/>
            </a:endParaRPr>
          </a:p>
        </p:txBody>
      </p:sp>
      <p:sp>
        <p:nvSpPr>
          <p:cNvPr id="16388" name="Номер слайда 3"/>
          <p:cNvSpPr txBox="1">
            <a:spLocks noGrp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BA161E5C-4602-4043-89E8-87648FE42E2D}" type="slidenum">
              <a:rPr lang="ru-RU" sz="1100" i="0"/>
              <a:pPr algn="r" eaLnBrk="1" hangingPunct="1"/>
              <a:t>1</a:t>
            </a:fld>
            <a:endParaRPr lang="ru-RU" sz="1100" i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4EBA3B5A-AB39-49B8-987C-9DE014966554}" type="slidenum">
              <a:rPr lang="ru-RU" sz="1100" i="0">
                <a:solidFill>
                  <a:srgbClr val="000000"/>
                </a:solidFill>
              </a:rPr>
              <a:pPr algn="r" eaLnBrk="1" hangingPunct="1"/>
              <a:t>2</a:t>
            </a:fld>
            <a:endParaRPr lang="ru-RU" sz="1100" i="0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</p:spPr>
        <p:txBody>
          <a:bodyPr/>
          <a:lstStyle/>
          <a:p>
            <a:pPr eaLnBrk="1" hangingPunct="1">
              <a:defRPr/>
            </a:pPr>
            <a:r>
              <a:rPr lang="ru-RU" dirty="0" smtClean="0"/>
              <a:t>Индикаторы по целям: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ru-RU" dirty="0" smtClean="0"/>
              <a:t>За 2013г по России  6 тысяч мам отказались от детей, т.к. попали в тяжелую жизненную ситуацию – главная причина (на втором месте)  - отсутствие работы, возможности трудоустроится.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ru-RU" dirty="0" smtClean="0"/>
              <a:t>В Череповце за 9 месяцев 2013 было 18 потенциальных</a:t>
            </a:r>
            <a:r>
              <a:rPr lang="ru-RU" baseline="0" dirty="0" smtClean="0"/>
              <a:t> «отказниц» - оставили беременность – 8 мам (в связи с найденным решением по выходу из трудных жизненных ситуаций)</a:t>
            </a:r>
            <a:endParaRPr lang="ru-RU" dirty="0" smtClean="0"/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ru-RU" dirty="0" smtClean="0"/>
              <a:t>Наличие базы в развитии этого бизнеса (активно развивающемуся центру природного земледелия «Сияние» – 7 лет: магазин, газеты, семинары) ; количество реальных форм работы; количество социализированных детей.</a:t>
            </a:r>
          </a:p>
          <a:p>
            <a:pPr marL="228600" indent="-228600" eaLnBrk="1" hangingPunct="1">
              <a:buFontTx/>
              <a:buAutoNum type="arabicPeriod"/>
              <a:defRPr/>
            </a:pPr>
            <a:r>
              <a:rPr lang="ru-RU" dirty="0" smtClean="0"/>
              <a:t>Решение в регионе социальных проблем, касающихся семьи и детей: профилактика социального сиротства и безнадзорности, правонарушений и кризиса семьи, трудоустройство детей-сирот и матерей (с маленькими детьми) с гибким графиком работы.</a:t>
            </a:r>
            <a:endParaRPr lang="en-US" dirty="0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A45BD83D-734A-4E9F-8B0C-506159C0F662}" type="slidenum">
              <a:rPr lang="ru-RU" sz="1100" i="0">
                <a:solidFill>
                  <a:srgbClr val="000000"/>
                </a:solidFill>
              </a:rPr>
              <a:pPr algn="r" eaLnBrk="1" hangingPunct="1"/>
              <a:t>3</a:t>
            </a:fld>
            <a:endParaRPr lang="ru-RU" sz="1100" i="0">
              <a:solidFill>
                <a:srgbClr val="000000"/>
              </a:solidFill>
            </a:endParaRPr>
          </a:p>
        </p:txBody>
      </p:sp>
      <p:sp>
        <p:nvSpPr>
          <p:cNvPr id="194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  <a:noFill/>
        </p:spPr>
        <p:txBody>
          <a:bodyPr/>
          <a:lstStyle/>
          <a:p>
            <a:pPr eaLnBrk="1" hangingPunct="1"/>
            <a:r>
              <a:rPr lang="ru-RU" b="1" dirty="0" smtClean="0">
                <a:latin typeface="Arial" pitchFamily="34" charset="0"/>
              </a:rPr>
              <a:t>Возможные конкуренты: </a:t>
            </a:r>
          </a:p>
          <a:p>
            <a:pPr eaLnBrk="1" hangingPunct="1"/>
            <a:r>
              <a:rPr lang="ru-RU" dirty="0" smtClean="0">
                <a:latin typeface="Arial" pitchFamily="34" charset="0"/>
              </a:rPr>
              <a:t>Нет</a:t>
            </a: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b="1" dirty="0" smtClean="0">
                <a:latin typeface="Arial" pitchFamily="34" charset="0"/>
              </a:rPr>
              <a:t>Факторы:</a:t>
            </a: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dirty="0" smtClean="0">
                <a:latin typeface="Arial" pitchFamily="34" charset="0"/>
              </a:rPr>
              <a:t>социальный фактор: </a:t>
            </a: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dirty="0" smtClean="0">
                <a:latin typeface="Arial" pitchFamily="34" charset="0"/>
              </a:rPr>
              <a:t>• квалифицированные специалисты центра природного земледелия «Сияние», успешный опыт работы, гарантия результата.</a:t>
            </a: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dirty="0" smtClean="0">
                <a:latin typeface="Arial" pitchFamily="34" charset="0"/>
              </a:rPr>
              <a:t>•Развитие культуры социального предпринимательства.</a:t>
            </a: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dirty="0" smtClean="0">
                <a:latin typeface="Arial" pitchFamily="34" charset="0"/>
              </a:rPr>
              <a:t>•Получение новых навыков трудоустраиваемых.</a:t>
            </a: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C6A0696C-8B44-4A44-85A3-B265BF5AFE4D}" type="slidenum">
              <a:rPr lang="ru-RU" sz="1100" i="0">
                <a:solidFill>
                  <a:srgbClr val="000000"/>
                </a:solidFill>
              </a:rPr>
              <a:pPr algn="r" eaLnBrk="1" hangingPunct="1"/>
              <a:t>4</a:t>
            </a:fld>
            <a:endParaRPr lang="ru-RU" sz="1100" i="0">
              <a:solidFill>
                <a:srgbClr val="000000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  <a:noFill/>
        </p:spPr>
        <p:txBody>
          <a:bodyPr/>
          <a:lstStyle/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b="1" dirty="0" smtClean="0">
                <a:latin typeface="Arial" pitchFamily="34" charset="0"/>
              </a:rPr>
              <a:t>Предложения ценности:</a:t>
            </a:r>
            <a:endParaRPr lang="ru-RU" dirty="0" smtClean="0">
              <a:latin typeface="Arial" pitchFamily="34" charset="0"/>
            </a:endParaRPr>
          </a:p>
          <a:p>
            <a:pPr marL="228600" indent="-228600" eaLnBrk="1" hangingPunct="1">
              <a:lnSpc>
                <a:spcPct val="80000"/>
              </a:lnSpc>
              <a:buClr>
                <a:srgbClr val="990033"/>
              </a:buClr>
              <a:buAutoNum type="arabicPeriod"/>
            </a:pPr>
            <a:r>
              <a:rPr lang="ru-RU" dirty="0" smtClean="0">
                <a:latin typeface="Arial" pitchFamily="34" charset="0"/>
              </a:rPr>
              <a:t>Адаптация детей-сирот к социальным условиям – вести сельское хозяйство, выращивая для себя овощи и ягоды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990033"/>
              </a:buClr>
              <a:buAutoNum type="arabicPeriod"/>
            </a:pPr>
            <a:r>
              <a:rPr lang="ru-RU" dirty="0" smtClean="0">
                <a:latin typeface="Arial" pitchFamily="34" charset="0"/>
              </a:rPr>
              <a:t>Обеспечение сезонной</a:t>
            </a:r>
            <a:r>
              <a:rPr lang="ru-RU" baseline="0" dirty="0" smtClean="0">
                <a:latin typeface="Arial" pitchFamily="34" charset="0"/>
              </a:rPr>
              <a:t> </a:t>
            </a:r>
            <a:r>
              <a:rPr lang="ru-RU" dirty="0" smtClean="0">
                <a:latin typeface="Arial" pitchFamily="34" charset="0"/>
              </a:rPr>
              <a:t>работой выпускников детских домов с возможностью постоянного трудоустройства</a:t>
            </a:r>
          </a:p>
          <a:p>
            <a:pPr marL="228600" indent="-228600" eaLnBrk="1" hangingPunct="1">
              <a:lnSpc>
                <a:spcPct val="80000"/>
              </a:lnSpc>
              <a:buClr>
                <a:srgbClr val="990033"/>
              </a:buClr>
              <a:buAutoNum type="arabicPeriod"/>
            </a:pPr>
            <a:r>
              <a:rPr lang="ru-RU" dirty="0" smtClean="0">
                <a:latin typeface="Arial" pitchFamily="34" charset="0"/>
              </a:rPr>
              <a:t>Обеспечение сезонной работой по</a:t>
            </a:r>
            <a:r>
              <a:rPr lang="ru-RU" baseline="0" dirty="0" smtClean="0">
                <a:latin typeface="Arial" pitchFamily="34" charset="0"/>
              </a:rPr>
              <a:t> гибкому графику матерей, имеющих маленьких детей, женщин, собирающихся отказаться от ребенка в силу сложившихся трудных жизненных обстоятельств</a:t>
            </a:r>
            <a:endParaRPr lang="ru-RU" dirty="0" smtClean="0">
              <a:latin typeface="Arial" pitchFamily="34" charset="0"/>
            </a:endParaRPr>
          </a:p>
          <a:p>
            <a:pPr eaLnBrk="1" hangingPunct="1">
              <a:lnSpc>
                <a:spcPct val="80000"/>
              </a:lnSpc>
              <a:buClr>
                <a:srgbClr val="990033"/>
              </a:buClr>
            </a:pPr>
            <a:r>
              <a:rPr lang="ru-RU" b="1" dirty="0" smtClean="0">
                <a:latin typeface="Arial" pitchFamily="34" charset="0"/>
              </a:rPr>
              <a:t>Стратегическое позиционирование: </a:t>
            </a:r>
            <a:r>
              <a:rPr lang="ru-RU" dirty="0" smtClean="0">
                <a:latin typeface="Arial" pitchFamily="34" charset="0"/>
              </a:rPr>
              <a:t>в настоящее время трудно найти работу на 3-4 часа в удобное для тебя время – имеем уникальный шанс предоставить такую работу</a:t>
            </a:r>
            <a:endParaRPr lang="en-US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614B1080-E33A-4260-A9BE-C8109DCAABFA}" type="slidenum">
              <a:rPr lang="ru-RU" sz="1100" i="0">
                <a:solidFill>
                  <a:srgbClr val="000000"/>
                </a:solidFill>
              </a:rPr>
              <a:pPr algn="r" eaLnBrk="1" hangingPunct="1"/>
              <a:t>5</a:t>
            </a:fld>
            <a:endParaRPr lang="ru-RU" sz="1100" i="0">
              <a:solidFill>
                <a:srgbClr val="000000"/>
              </a:solidFill>
            </a:endParaRPr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99844700-3653-4F8B-B2A0-6E6B8320BEC3}" type="slidenum">
              <a:rPr lang="ru-RU" sz="1100" i="0">
                <a:solidFill>
                  <a:srgbClr val="000000"/>
                </a:solidFill>
              </a:rPr>
              <a:pPr algn="r" eaLnBrk="1" hangingPunct="1"/>
              <a:t>6</a:t>
            </a:fld>
            <a:endParaRPr lang="ru-RU" sz="1100" i="0">
              <a:solidFill>
                <a:srgbClr val="000000"/>
              </a:solidFill>
            </a:endParaRPr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 txBox="1">
            <a:spLocks noGrp="1" noChangeArrowheads="1"/>
          </p:cNvSpPr>
          <p:nvPr/>
        </p:nvSpPr>
        <p:spPr bwMode="auto">
          <a:xfrm>
            <a:off x="3885453" y="8684826"/>
            <a:ext cx="2970946" cy="4577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16" tIns="45708" rIns="91416" bIns="45708" anchor="b"/>
          <a:lstStyle>
            <a:lvl1pPr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defTabSz="922338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defTabSz="922338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fld id="{DB6ACC7F-7855-4559-BBC6-DEB90F94ABA2}" type="slidenum">
              <a:rPr lang="ru-RU" sz="1100" i="0">
                <a:solidFill>
                  <a:srgbClr val="000000"/>
                </a:solidFill>
              </a:rPr>
              <a:pPr algn="r" eaLnBrk="1" hangingPunct="1"/>
              <a:t>8</a:t>
            </a:fld>
            <a:endParaRPr lang="ru-RU" sz="1100" i="0">
              <a:solidFill>
                <a:srgbClr val="000000"/>
              </a:solidFill>
            </a:endParaRPr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480" y="4343144"/>
            <a:ext cx="5487041" cy="4116482"/>
          </a:xfrm>
          <a:noFill/>
        </p:spPr>
        <p:txBody>
          <a:bodyPr/>
          <a:lstStyle/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b="1" dirty="0" smtClean="0">
                <a:effectLst/>
              </a:rPr>
              <a:t>Говорят, кедр наполняет энергией и успокаивает, дает жизненные силы и даже исполняет желания.</a:t>
            </a:r>
            <a:r>
              <a:rPr lang="ru-RU" dirty="0" smtClean="0">
                <a:effectLst/>
              </a:rPr>
              <a:t> </a:t>
            </a:r>
            <a:r>
              <a:rPr lang="ru-RU" dirty="0" smtClean="0"/>
              <a:t>Кедры долго живут — 600—1000 лет! </a:t>
            </a:r>
            <a:r>
              <a:rPr lang="ru-RU" dirty="0" smtClean="0">
                <a:effectLst/>
              </a:rPr>
              <a:t>Детей, заложивших эту аллею, вспомнит добрым словом не одно поколение.</a:t>
            </a:r>
          </a:p>
          <a:p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 smtClean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472734-FAB2-409E-96F0-8168583897A4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971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15.08.2014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7" Type="http://schemas.openxmlformats.org/officeDocument/2006/relationships/image" Target="../media/image3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2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Text Box 13"/>
          <p:cNvSpPr txBox="1">
            <a:spLocks noChangeArrowheads="1"/>
          </p:cNvSpPr>
          <p:nvPr/>
        </p:nvSpPr>
        <p:spPr bwMode="auto">
          <a:xfrm>
            <a:off x="2483768" y="5877272"/>
            <a:ext cx="4464495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b="1" dirty="0" smtClean="0"/>
              <a:t>Череповец Вологодская область</a:t>
            </a:r>
            <a:endParaRPr lang="ru-RU" b="1" dirty="0"/>
          </a:p>
          <a:p>
            <a:pPr algn="ctr" eaLnBrk="1" hangingPunct="1"/>
            <a:r>
              <a:rPr lang="ru-RU" b="1" dirty="0" smtClean="0"/>
              <a:t>25 декабря </a:t>
            </a:r>
            <a:r>
              <a:rPr lang="ru-RU" b="1" dirty="0"/>
              <a:t>2013</a:t>
            </a:r>
          </a:p>
        </p:txBody>
      </p:sp>
      <p:pic>
        <p:nvPicPr>
          <p:cNvPr id="2060" name="Picture 14" descr="цвет"/>
          <p:cNvPicPr>
            <a:picLocks noChangeAspect="1" noChangeArrowheads="1"/>
          </p:cNvPicPr>
          <p:nvPr/>
        </p:nvPicPr>
        <p:blipFill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0" y="2204864"/>
            <a:ext cx="9211869" cy="1604359"/>
          </a:xfrm>
          <a:prstGeom prst="rect">
            <a:avLst/>
          </a:prstGeom>
          <a:solidFill>
            <a:schemeClr val="accent3"/>
          </a:solidFill>
          <a:ln>
            <a:noFill/>
          </a:ln>
        </p:spPr>
      </p:pic>
      <p:sp>
        <p:nvSpPr>
          <p:cNvPr id="2061" name="Text Box 17"/>
          <p:cNvSpPr txBox="1">
            <a:spLocks noChangeArrowheads="1"/>
          </p:cNvSpPr>
          <p:nvPr/>
        </p:nvSpPr>
        <p:spPr bwMode="auto">
          <a:xfrm>
            <a:off x="53189" y="2391490"/>
            <a:ext cx="91440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2800" b="1" i="0" dirty="0" smtClean="0">
                <a:cs typeface="Arial" pitchFamily="34" charset="0"/>
              </a:rPr>
              <a:t>Ландшафтный парк «</a:t>
            </a:r>
            <a:r>
              <a:rPr lang="ru-RU" sz="2800" b="1" i="0" dirty="0" err="1" smtClean="0">
                <a:cs typeface="Arial" pitchFamily="34" charset="0"/>
              </a:rPr>
              <a:t>Милютинский</a:t>
            </a:r>
            <a:r>
              <a:rPr lang="ru-RU" sz="2800" b="1" i="0" dirty="0" smtClean="0">
                <a:cs typeface="Arial" pitchFamily="34" charset="0"/>
              </a:rPr>
              <a:t>»</a:t>
            </a:r>
            <a:endParaRPr lang="ru-RU" sz="2800" b="1" i="0" dirty="0">
              <a:cs typeface="Arial" pitchFamily="34" charset="0"/>
            </a:endParaRPr>
          </a:p>
        </p:txBody>
      </p:sp>
      <p:sp>
        <p:nvSpPr>
          <p:cNvPr id="2062" name="Text Box 19"/>
          <p:cNvSpPr txBox="1">
            <a:spLocks noChangeArrowheads="1"/>
          </p:cNvSpPr>
          <p:nvPr/>
        </p:nvSpPr>
        <p:spPr bwMode="auto">
          <a:xfrm>
            <a:off x="3964550" y="4365104"/>
            <a:ext cx="475297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ru-RU" sz="1600" b="1" dirty="0" smtClean="0"/>
              <a:t>Индивидуальный предприниматель</a:t>
            </a:r>
          </a:p>
          <a:p>
            <a:pPr algn="ctr" eaLnBrk="1" hangingPunct="1"/>
            <a:r>
              <a:rPr lang="ru-RU" sz="1600" b="1" dirty="0" smtClean="0"/>
              <a:t>Колесова Марика Эдгаровна </a:t>
            </a:r>
            <a:endParaRPr lang="ru-RU" sz="1600" dirty="0"/>
          </a:p>
        </p:txBody>
      </p:sp>
      <p:pic>
        <p:nvPicPr>
          <p:cNvPr id="15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804248" y="692696"/>
            <a:ext cx="2129301" cy="9262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2235024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6" name="Picture 22" descr="http://img1.liveinternet.ru/images/foto/c/1/473/2977473/f_2141666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8973" y="3791272"/>
            <a:ext cx="3357396" cy="251804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8" name="Picture 14" descr="http://www.gorobzor.ru/public/news/images/26628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980728"/>
            <a:ext cx="2870270" cy="21215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9622" y="360040"/>
            <a:ext cx="8229600" cy="620688"/>
          </a:xfrm>
        </p:spPr>
        <p:txBody>
          <a:bodyPr vert="horz" lIns="0" rIns="0" bIns="0" anchor="b">
            <a:noAutofit/>
          </a:bodyPr>
          <a:lstStyle/>
          <a:p>
            <a:r>
              <a:rPr lang="ru-RU" sz="2700" dirty="0">
                <a:solidFill>
                  <a:schemeClr val="tx1"/>
                </a:solidFill>
                <a:latin typeface="Arial Black" pitchFamily="34" charset="0"/>
              </a:rPr>
              <a:t>Проект «Аллея желаний</a:t>
            </a:r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»</a:t>
            </a: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419872" y="4509120"/>
            <a:ext cx="220910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Кедр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наполняет энергией и успокаивает, дает жизненные силы и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исполняет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желания</a:t>
            </a:r>
            <a:r>
              <a:rPr lang="ru-RU" sz="1300" b="1" dirty="0">
                <a:latin typeface="Arial" pitchFamily="34" charset="0"/>
                <a:cs typeface="Arial" pitchFamily="34" charset="0"/>
              </a:rPr>
              <a:t> </a:t>
            </a:r>
            <a:r>
              <a:rPr lang="ru-RU" sz="1300" b="1" dirty="0" smtClean="0">
                <a:latin typeface="Arial" pitchFamily="34" charset="0"/>
                <a:cs typeface="Arial" pitchFamily="34" charset="0"/>
              </a:rPr>
              <a:t>– пусть же  у каждого ребенка исполнится его заветная мечта – иметь семью</a:t>
            </a:r>
            <a:endParaRPr lang="ru-RU" sz="1300" b="1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2" name="Picture 8" descr="http://freshufa.com/userfiles/news/small_big/5e0850ef8606225e6ec1fb5af9c18e78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20" y="3818020"/>
            <a:ext cx="3321734" cy="249130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pda.fedpress.ru/sites/fedpress/files/artkasya/news/8_15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539714"/>
            <a:ext cx="3064903" cy="203330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://komkur.info/i/20130522/gsn_2515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60009" y="1988840"/>
            <a:ext cx="3512191" cy="233764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/>
        </p:spPr>
      </p:pic>
      <p:sp>
        <p:nvSpPr>
          <p:cNvPr id="9" name="Заголовок 1"/>
          <p:cNvSpPr txBox="1">
            <a:spLocks/>
          </p:cNvSpPr>
          <p:nvPr/>
        </p:nvSpPr>
        <p:spPr bwMode="auto">
          <a:xfrm>
            <a:off x="-21210" y="-27384"/>
            <a:ext cx="916521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10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7504" y="47574"/>
            <a:ext cx="1080120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49118" y="1031803"/>
            <a:ext cx="3769622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Кедровая аллея на 100 деревьев</a:t>
            </a:r>
            <a:endParaRPr lang="ru-RU" sz="1700" dirty="0"/>
          </a:p>
        </p:txBody>
      </p:sp>
    </p:spTree>
    <p:extLst>
      <p:ext uri="{BB962C8B-B14F-4D97-AF65-F5344CB8AC3E}">
        <p14:creationId xmlns:p14="http://schemas.microsoft.com/office/powerpoint/2010/main" val="11068415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977285"/>
            <a:ext cx="3982284" cy="264386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08" t="3637" r="4281" b="4748"/>
          <a:stretch/>
        </p:blipFill>
        <p:spPr bwMode="auto">
          <a:xfrm>
            <a:off x="683568" y="1889232"/>
            <a:ext cx="4323472" cy="290792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5229200"/>
            <a:ext cx="1843490" cy="122539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44016"/>
            <a:ext cx="8229600" cy="764704"/>
          </a:xfrm>
        </p:spPr>
        <p:txBody>
          <a:bodyPr>
            <a:normAutofit/>
          </a:bodyPr>
          <a:lstStyle/>
          <a:p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Пруд, беседки, скамейки, фонтаны</a:t>
            </a: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7312" y="4941168"/>
            <a:ext cx="1313391" cy="161648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3" t="30115" r="31280" b="14903"/>
          <a:stretch/>
        </p:blipFill>
        <p:spPr bwMode="auto">
          <a:xfrm>
            <a:off x="5364088" y="1556792"/>
            <a:ext cx="3216681" cy="226367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7504" y="47574"/>
            <a:ext cx="1152128" cy="50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908720"/>
            <a:ext cx="8354162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Дорожки шириной не менее 1,5 м и общей протяженностью не менее 800 м.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Скамейки, оборудованные уличными урнами –10 шт.</a:t>
            </a:r>
          </a:p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Парковые фонари –20 шт.</a:t>
            </a:r>
          </a:p>
        </p:txBody>
      </p:sp>
    </p:spTree>
    <p:extLst>
      <p:ext uri="{BB962C8B-B14F-4D97-AF65-F5344CB8AC3E}">
        <p14:creationId xmlns:p14="http://schemas.microsoft.com/office/powerpoint/2010/main" val="3433611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030" y="2780928"/>
            <a:ext cx="3095850" cy="312081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563001"/>
            <a:ext cx="8892480" cy="345719"/>
          </a:xfrm>
        </p:spPr>
        <p:txBody>
          <a:bodyPr>
            <a:normAutofit fontScale="90000"/>
          </a:bodyPr>
          <a:lstStyle/>
          <a:p>
            <a:r>
              <a:rPr lang="ru-RU" sz="3000" dirty="0" smtClean="0">
                <a:solidFill>
                  <a:schemeClr val="tx1"/>
                </a:solidFill>
                <a:latin typeface="Arial Black" pitchFamily="34" charset="0"/>
              </a:rPr>
              <a:t>Зоны отдыха, малые архитектурные формы</a:t>
            </a:r>
            <a:endParaRPr lang="ru-RU" sz="30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73" b="18849"/>
          <a:stretch/>
        </p:blipFill>
        <p:spPr bwMode="auto">
          <a:xfrm>
            <a:off x="3707904" y="3861048"/>
            <a:ext cx="5032961" cy="263443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871"/>
          <a:stretch/>
        </p:blipFill>
        <p:spPr bwMode="auto">
          <a:xfrm>
            <a:off x="4788024" y="1106249"/>
            <a:ext cx="4018859" cy="25387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47574"/>
            <a:ext cx="1080120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Прямоугольник 2"/>
          <p:cNvSpPr/>
          <p:nvPr/>
        </p:nvSpPr>
        <p:spPr>
          <a:xfrm>
            <a:off x="323528" y="1052736"/>
            <a:ext cx="4572000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700" b="1" dirty="0">
                <a:latin typeface="Arial" pitchFamily="34" charset="0"/>
                <a:cs typeface="Arial" pitchFamily="34" charset="0"/>
              </a:rPr>
              <a:t>Малые архитектурные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формы: скамейки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, урны, элементы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вертикаль-</a:t>
            </a:r>
            <a:r>
              <a:rPr lang="ru-RU" sz="1700" b="1" dirty="0" err="1" smtClean="0">
                <a:latin typeface="Arial" pitchFamily="34" charset="0"/>
                <a:cs typeface="Arial" pitchFamily="34" charset="0"/>
              </a:rPr>
              <a:t>ного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озеленения, парковая скульптура, декоративные светильники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беседки, водопады,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фонтаны и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т.д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.)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228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7715" y="504056"/>
            <a:ext cx="8532757" cy="764704"/>
          </a:xfrm>
        </p:spPr>
        <p:txBody>
          <a:bodyPr>
            <a:noAutofit/>
          </a:bodyPr>
          <a:lstStyle/>
          <a:p>
            <a:r>
              <a:rPr lang="ru-RU" sz="2700" dirty="0" err="1" smtClean="0">
                <a:solidFill>
                  <a:schemeClr val="tx1"/>
                </a:solidFill>
                <a:latin typeface="Arial Black" pitchFamily="34" charset="0"/>
              </a:rPr>
              <a:t>Рокарий</a:t>
            </a:r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, альпийская горка, </a:t>
            </a:r>
            <a:b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</a:br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подпорные стенки</a:t>
            </a: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394774"/>
            <a:ext cx="4104456" cy="307834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038" y="4456595"/>
            <a:ext cx="2997858" cy="219389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3645" y="3910324"/>
            <a:ext cx="3678715" cy="27590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228"/>
          <a:stretch/>
        </p:blipFill>
        <p:spPr bwMode="auto">
          <a:xfrm>
            <a:off x="5835294" y="692696"/>
            <a:ext cx="2878698" cy="348406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7504" y="47574"/>
            <a:ext cx="1080120" cy="4698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31400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71655" y="1196752"/>
            <a:ext cx="8513763" cy="4701505"/>
          </a:xfrm>
        </p:spPr>
        <p:txBody>
          <a:bodyPr>
            <a:noAutofit/>
          </a:bodyPr>
          <a:lstStyle/>
          <a:p>
            <a:pPr marL="0" indent="0">
              <a:lnSpc>
                <a:spcPct val="90000"/>
              </a:lnSpc>
              <a:buClr>
                <a:srgbClr val="990033"/>
              </a:buClr>
              <a:buNone/>
              <a:defRPr/>
            </a:pPr>
            <a:r>
              <a:rPr lang="ru-RU" sz="1800" b="1" dirty="0" smtClean="0"/>
              <a:t>Видение</a:t>
            </a:r>
            <a:r>
              <a:rPr lang="ru-RU" sz="1800" dirty="0" smtClean="0"/>
              <a:t> – ландшафтный парк сотрудничает </a:t>
            </a:r>
            <a:r>
              <a:rPr lang="ru-RU" sz="1800" dirty="0"/>
              <a:t>с детскими </a:t>
            </a:r>
            <a:r>
              <a:rPr lang="ru-RU" sz="1800" dirty="0" smtClean="0"/>
              <a:t>домами: </a:t>
            </a:r>
            <a:r>
              <a:rPr lang="ru-RU" sz="1800" dirty="0"/>
              <a:t>проводим обучающие семинары, дети проходят практику </a:t>
            </a:r>
            <a:r>
              <a:rPr lang="ru-RU" sz="1800" dirty="0" smtClean="0"/>
              <a:t>в «Зеленой школе», </a:t>
            </a:r>
            <a:r>
              <a:rPr lang="ru-RU" sz="1800" dirty="0"/>
              <a:t>выращивая для себя овощи и ягоды. На лето </a:t>
            </a:r>
            <a:r>
              <a:rPr lang="ru-RU" sz="1800" dirty="0" smtClean="0"/>
              <a:t>трудоустроены подростки </a:t>
            </a:r>
            <a:r>
              <a:rPr lang="ru-RU" sz="1800" dirty="0"/>
              <a:t>с 14 лет и мамы с маленькими </a:t>
            </a:r>
            <a:r>
              <a:rPr lang="ru-RU" sz="1800" dirty="0" smtClean="0"/>
              <a:t>детьми, попавшие в трудные жизненные ситуации. </a:t>
            </a:r>
          </a:p>
          <a:p>
            <a:pPr marL="0" indent="0">
              <a:lnSpc>
                <a:spcPct val="90000"/>
              </a:lnSpc>
              <a:buClr>
                <a:srgbClr val="990033"/>
              </a:buClr>
              <a:buNone/>
              <a:defRPr/>
            </a:pPr>
            <a:r>
              <a:rPr lang="ru-RU" sz="1800" b="1" dirty="0" smtClean="0"/>
              <a:t>Миссия</a:t>
            </a:r>
            <a:r>
              <a:rPr lang="ru-RU" sz="1800" dirty="0" smtClean="0"/>
              <a:t> – </a:t>
            </a:r>
            <a:r>
              <a:rPr lang="ru-RU" sz="1800" dirty="0"/>
              <a:t>содействие трудоустройству определенных категорий граждан в сфере сельского хозяйства и торговли, через обучение принципам и навыкам природного земледелия.</a:t>
            </a:r>
          </a:p>
          <a:p>
            <a:pPr marL="0" indent="0" eaLnBrk="1" hangingPunct="1">
              <a:lnSpc>
                <a:spcPct val="900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b="1" dirty="0" smtClean="0"/>
              <a:t>Цели</a:t>
            </a:r>
            <a:r>
              <a:rPr lang="ru-RU" sz="1800" dirty="0" smtClean="0"/>
              <a:t> -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1800" dirty="0" smtClean="0"/>
              <a:t>Обучить детей-сирот навыкам выращивания огородных культур методом проведения обучающих семинаров и практическим урокам в «Зеленой школе»</a:t>
            </a:r>
          </a:p>
          <a:p>
            <a:pPr marL="609600" indent="-609600" eaLnBrk="1" hangingPunct="1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1800" dirty="0" smtClean="0"/>
              <a:t>Трудоустроить на летний период несовершеннолетних детей-сирот (с 14лет).</a:t>
            </a:r>
          </a:p>
          <a:p>
            <a:pPr marL="609600" indent="-609600">
              <a:lnSpc>
                <a:spcPct val="90000"/>
              </a:lnSpc>
              <a:buClr>
                <a:srgbClr val="990033"/>
              </a:buClr>
              <a:buFont typeface="Wingdings" pitchFamily="2" charset="2"/>
              <a:buChar char="Ø"/>
              <a:defRPr/>
            </a:pPr>
            <a:r>
              <a:rPr lang="ru-RU" sz="1800" dirty="0" smtClean="0"/>
              <a:t>Трудоустроить на летний период мам </a:t>
            </a:r>
            <a:r>
              <a:rPr lang="ru-RU" sz="1800" dirty="0"/>
              <a:t>с маленькими детьми, попавшие в трудные жизненные </a:t>
            </a:r>
            <a:r>
              <a:rPr lang="ru-RU" sz="1800" dirty="0" smtClean="0"/>
              <a:t>ситуации:</a:t>
            </a:r>
          </a:p>
          <a:p>
            <a:pPr marL="342900" indent="-342900">
              <a:lnSpc>
                <a:spcPct val="90000"/>
              </a:lnSpc>
              <a:buClr>
                <a:srgbClr val="990033"/>
              </a:buClr>
              <a:buAutoNum type="arabicPeriod"/>
              <a:defRPr/>
            </a:pPr>
            <a:r>
              <a:rPr lang="ru-RU" sz="1800" dirty="0" smtClean="0"/>
              <a:t>Социальный момент: профилактика  социального сиротства – трудоустройство потенциальных «отказниц»</a:t>
            </a:r>
          </a:p>
          <a:p>
            <a:pPr marL="342900" indent="-342900">
              <a:lnSpc>
                <a:spcPct val="90000"/>
              </a:lnSpc>
              <a:buClr>
                <a:srgbClr val="990033"/>
              </a:buClr>
              <a:buAutoNum type="arabicPeriod"/>
              <a:defRPr/>
            </a:pPr>
            <a:r>
              <a:rPr lang="ru-RU" sz="1800" dirty="0" smtClean="0"/>
              <a:t>Психологический момент: трудотерапия мам с маленькими детьми, эмоциональная разрядка, развитие новых навыков, новые знакомства - поддержка и общение с женщинами, оказавшимся в подобной ситуации</a:t>
            </a:r>
          </a:p>
          <a:p>
            <a:pPr marL="342900" indent="-342900">
              <a:lnSpc>
                <a:spcPct val="90000"/>
              </a:lnSpc>
              <a:buClr>
                <a:srgbClr val="990033"/>
              </a:buClr>
              <a:buAutoNum type="arabicPeriod"/>
              <a:defRPr/>
            </a:pPr>
            <a:endParaRPr lang="ru-RU" sz="1800" dirty="0" smtClean="0"/>
          </a:p>
        </p:txBody>
      </p:sp>
      <p:sp>
        <p:nvSpPr>
          <p:cNvPr id="4099" name="Rectangle 7"/>
          <p:cNvSpPr>
            <a:spLocks noChangeArrowheads="1"/>
          </p:cNvSpPr>
          <p:nvPr/>
        </p:nvSpPr>
        <p:spPr bwMode="auto">
          <a:xfrm>
            <a:off x="323527" y="350977"/>
            <a:ext cx="8610021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100" name="Text Box 9"/>
          <p:cNvSpPr txBox="1">
            <a:spLocks noChangeArrowheads="1"/>
          </p:cNvSpPr>
          <p:nvPr/>
        </p:nvSpPr>
        <p:spPr bwMode="auto">
          <a:xfrm>
            <a:off x="323527" y="294152"/>
            <a:ext cx="8610021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i="0" dirty="0">
                <a:solidFill>
                  <a:srgbClr val="741324"/>
                </a:solidFill>
              </a:rPr>
              <a:t>Краткое описание проекта </a:t>
            </a:r>
            <a:r>
              <a:rPr lang="ru-RU" sz="2400" b="1" i="0" dirty="0" smtClean="0">
                <a:solidFill>
                  <a:srgbClr val="741324"/>
                </a:solidFill>
              </a:rPr>
              <a:t>«</a:t>
            </a:r>
            <a:r>
              <a:rPr lang="ru-RU" sz="2400" b="1" i="0" dirty="0">
                <a:solidFill>
                  <a:srgbClr val="741324"/>
                </a:solidFill>
              </a:rPr>
              <a:t>Ландшафтный </a:t>
            </a:r>
            <a:endParaRPr lang="ru-RU" sz="2400" b="1" i="0" dirty="0" smtClean="0">
              <a:solidFill>
                <a:srgbClr val="741324"/>
              </a:solidFill>
            </a:endParaRPr>
          </a:p>
          <a:p>
            <a:pPr eaLnBrk="1" hangingPunct="1"/>
            <a:r>
              <a:rPr lang="ru-RU" sz="2400" b="1" i="0" dirty="0" smtClean="0">
                <a:solidFill>
                  <a:srgbClr val="741324"/>
                </a:solidFill>
              </a:rPr>
              <a:t>парк </a:t>
            </a:r>
            <a:r>
              <a:rPr lang="ru-RU" sz="2400" b="1" i="0" dirty="0">
                <a:solidFill>
                  <a:srgbClr val="741324"/>
                </a:solidFill>
              </a:rPr>
              <a:t>«Милютинский»</a:t>
            </a:r>
          </a:p>
          <a:p>
            <a:pPr eaLnBrk="1" hangingPunct="1"/>
            <a:endParaRPr lang="ru-RU" sz="2400" b="1" i="0" dirty="0">
              <a:solidFill>
                <a:srgbClr val="741324"/>
              </a:solidFill>
            </a:endParaRPr>
          </a:p>
        </p:txBody>
      </p:sp>
      <p:pic>
        <p:nvPicPr>
          <p:cNvPr id="5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325980" y="391856"/>
            <a:ext cx="1607568" cy="6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62017186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26285" y="1340768"/>
            <a:ext cx="8356600" cy="50419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Реализация</a:t>
            </a:r>
            <a:r>
              <a:rPr lang="ru-RU" sz="2000" dirty="0" smtClean="0"/>
              <a:t> – обучающие и практические занятия с детьми-сиротами в «Зеленой школе», предоставление сезонной работы несовершеннолетним выпускникам детских домов и матерям с маленькими детьми, попавшим в трудные жизненные ситуации.</a:t>
            </a:r>
          </a:p>
          <a:p>
            <a:pPr marL="0" indent="0">
              <a:lnSpc>
                <a:spcPct val="80000"/>
              </a:lnSpc>
              <a:buClr>
                <a:srgbClr val="990033"/>
              </a:buClr>
              <a:buNone/>
            </a:pPr>
            <a:r>
              <a:rPr lang="ru-RU" sz="2000" b="1" dirty="0" smtClean="0"/>
              <a:t>Товар</a:t>
            </a:r>
            <a:r>
              <a:rPr lang="ru-RU" sz="2000" dirty="0" smtClean="0"/>
              <a:t> – услуги специалистов центра «Сияние» по освоению навыков природного земледелия у детей-сирот (работа с детьми от 7 лет до 14 лет); </a:t>
            </a:r>
            <a:r>
              <a:rPr lang="ru-RU" sz="2000" dirty="0"/>
              <a:t>психологическая и финансовая поддержка потенциальных «отказниц» и матерей, попавших в трудные жизненные </a:t>
            </a:r>
            <a:r>
              <a:rPr lang="ru-RU" sz="2000" dirty="0" smtClean="0"/>
              <a:t>ситуации.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Преимущества продукта </a:t>
            </a:r>
            <a:r>
              <a:rPr lang="ru-RU" sz="2000" dirty="0" smtClean="0"/>
              <a:t>– уникальная возможность у мам с маленькими детьми работать в удобное для нее время (например, по 3 часа-между кормлением)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Потребитель продукта </a:t>
            </a:r>
            <a:r>
              <a:rPr lang="ru-RU" sz="2000" dirty="0" smtClean="0"/>
              <a:t>– дети-сироты, женщины, потенциальные «</a:t>
            </a:r>
            <a:r>
              <a:rPr lang="ru-RU" sz="2000" dirty="0" err="1" smtClean="0"/>
              <a:t>отказницы</a:t>
            </a:r>
            <a:r>
              <a:rPr lang="ru-RU" sz="2000" dirty="0" smtClean="0"/>
              <a:t>» и матери с маленькими детьми без средств к существованию.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Емкость рынка</a:t>
            </a:r>
            <a:r>
              <a:rPr lang="ru-RU" sz="2000" dirty="0" smtClean="0"/>
              <a:t>: на период с апреля по октябрь – трудоустроить 5 детей-сирот и 10 матерей с маленькими детьми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Факторы, влияющие на развитие бизнеса: 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Социальный</a:t>
            </a:r>
            <a:endParaRPr lang="en-US" sz="2000" dirty="0" smtClean="0"/>
          </a:p>
        </p:txBody>
      </p:sp>
      <p:sp>
        <p:nvSpPr>
          <p:cNvPr id="5123" name="Rectangle 7"/>
          <p:cNvSpPr>
            <a:spLocks noChangeArrowheads="1"/>
          </p:cNvSpPr>
          <p:nvPr/>
        </p:nvSpPr>
        <p:spPr bwMode="auto">
          <a:xfrm>
            <a:off x="555625" y="422373"/>
            <a:ext cx="8377924" cy="621507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124" name="Text Box 9"/>
          <p:cNvSpPr txBox="1">
            <a:spLocks noChangeArrowheads="1"/>
          </p:cNvSpPr>
          <p:nvPr/>
        </p:nvSpPr>
        <p:spPr bwMode="auto">
          <a:xfrm>
            <a:off x="603250" y="502146"/>
            <a:ext cx="808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i="0" dirty="0">
                <a:solidFill>
                  <a:srgbClr val="741324"/>
                </a:solidFill>
              </a:rPr>
              <a:t>Описание бизнеса и анализ рынка</a:t>
            </a:r>
          </a:p>
        </p:txBody>
      </p:sp>
      <p:pic>
        <p:nvPicPr>
          <p:cNvPr id="5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236296" y="353444"/>
            <a:ext cx="1607568" cy="6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16016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431061" y="1340768"/>
            <a:ext cx="8389411" cy="4629497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Сегментация: 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1. дети-сироты, не имеющие опыта по выращиванию овощей и ягод, по ведению домашнего хозяйства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2. несовершеннолетние дети-сироты (с 14лет), желающие подработать в летний период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3. женщины, потенциальные «</a:t>
            </a:r>
            <a:r>
              <a:rPr lang="ru-RU" sz="2000" dirty="0" err="1" smtClean="0"/>
              <a:t>отказницы</a:t>
            </a:r>
            <a:r>
              <a:rPr lang="ru-RU" sz="2000" dirty="0" smtClean="0"/>
              <a:t>» в трудных жизненных обстоятельствах.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4. </a:t>
            </a:r>
            <a:r>
              <a:rPr lang="ru-RU" sz="2000" dirty="0"/>
              <a:t>м</a:t>
            </a:r>
            <a:r>
              <a:rPr lang="ru-RU" sz="2000" dirty="0" smtClean="0"/>
              <a:t>атери  с маленькими детьми – не имеющие средств к существованию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5. матери-одиночки, не имеющие возможность надолго оставить детей (работа по укороченному дню, по свободному графику). 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endParaRPr lang="ru-RU" sz="2000" dirty="0" smtClean="0"/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Фокусировка</a:t>
            </a:r>
            <a:r>
              <a:rPr lang="ru-RU" sz="2000" dirty="0" smtClean="0"/>
              <a:t> – обучение, трудоустройство.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Стратегическое позиционирование: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Уникальная возможность трудоустроиться по свободному гибкому графику социально-незащищенным матерям и детям-сиротам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endParaRPr lang="en-US" sz="2000" dirty="0" smtClean="0"/>
          </a:p>
        </p:txBody>
      </p:sp>
      <p:sp>
        <p:nvSpPr>
          <p:cNvPr id="6147" name="Rectangle 7"/>
          <p:cNvSpPr>
            <a:spLocks noChangeArrowheads="1"/>
          </p:cNvSpPr>
          <p:nvPr/>
        </p:nvSpPr>
        <p:spPr bwMode="auto">
          <a:xfrm>
            <a:off x="395536" y="444274"/>
            <a:ext cx="8424936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148" name="Text Box 9"/>
          <p:cNvSpPr txBox="1">
            <a:spLocks noChangeArrowheads="1"/>
          </p:cNvSpPr>
          <p:nvPr/>
        </p:nvSpPr>
        <p:spPr bwMode="auto">
          <a:xfrm>
            <a:off x="443161" y="641993"/>
            <a:ext cx="808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i="0" dirty="0">
                <a:solidFill>
                  <a:srgbClr val="741324"/>
                </a:solidFill>
              </a:rPr>
              <a:t>План маркетинга</a:t>
            </a:r>
          </a:p>
        </p:txBody>
      </p:sp>
      <p:pic>
        <p:nvPicPr>
          <p:cNvPr id="5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40896" y="497460"/>
            <a:ext cx="1607568" cy="6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72332269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699393" y="1556792"/>
            <a:ext cx="8193087" cy="4541614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Структура</a:t>
            </a:r>
            <a:r>
              <a:rPr lang="ru-RU" sz="2000" dirty="0" smtClean="0"/>
              <a:t>: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Частный ландшафтный парк, индивидуальный предприниматель, нанимающий на сезонные работы с апреля по октябрь 5 человек детей-сирот и 10 матерей с маленькими детьми, с возможностью дальнейшего трудоустройства</a:t>
            </a:r>
          </a:p>
          <a:p>
            <a:pPr marL="0" indent="0">
              <a:lnSpc>
                <a:spcPct val="80000"/>
              </a:lnSpc>
              <a:buClr>
                <a:srgbClr val="990033"/>
              </a:buClr>
              <a:buNone/>
            </a:pPr>
            <a:r>
              <a:rPr lang="ru-RU" sz="2000" dirty="0" smtClean="0"/>
              <a:t>«Зеленая школа» - </a:t>
            </a:r>
            <a:r>
              <a:rPr lang="ru-RU" sz="2000" dirty="0"/>
              <a:t>индивидуальный </a:t>
            </a:r>
            <a:r>
              <a:rPr lang="ru-RU" sz="2000" dirty="0" smtClean="0"/>
              <a:t>предприниматель и его сотрудники, обучающие на семинарах (в зимнее время) и на практике (в летний период) детей-сирот принципам и навыкам природного земледелия, выращивая с детьми овощи и ягоды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Должностные обязанности: </a:t>
            </a:r>
            <a:r>
              <a:rPr lang="ru-RU" sz="2000" dirty="0" smtClean="0"/>
              <a:t>обучать (рассказывать, показывать,  самому принимать непосредственное участие) принципам и методам природного земледелия детей-сирот; ввести в курс дела сезонных работников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Персонал </a:t>
            </a:r>
            <a:r>
              <a:rPr lang="ru-RU" sz="2000" dirty="0" smtClean="0"/>
              <a:t>– руководитель и сотрудники центра природного земледелия «Сияние»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Мотивация</a:t>
            </a:r>
            <a:r>
              <a:rPr lang="ru-RU" sz="2000" dirty="0" smtClean="0"/>
              <a:t> – развитие специалистов, премирование.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endParaRPr lang="ru-RU" sz="2000" dirty="0" smtClean="0"/>
          </a:p>
        </p:txBody>
      </p:sp>
      <p:sp>
        <p:nvSpPr>
          <p:cNvPr id="7171" name="Rectangle 7"/>
          <p:cNvSpPr>
            <a:spLocks noChangeArrowheads="1"/>
          </p:cNvSpPr>
          <p:nvPr/>
        </p:nvSpPr>
        <p:spPr bwMode="auto">
          <a:xfrm>
            <a:off x="603250" y="453598"/>
            <a:ext cx="8330300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172" name="Text Box 9"/>
          <p:cNvSpPr txBox="1">
            <a:spLocks noChangeArrowheads="1"/>
          </p:cNvSpPr>
          <p:nvPr/>
        </p:nvSpPr>
        <p:spPr bwMode="auto">
          <a:xfrm>
            <a:off x="674703" y="613141"/>
            <a:ext cx="808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i="0" dirty="0">
                <a:solidFill>
                  <a:srgbClr val="741324"/>
                </a:solidFill>
              </a:rPr>
              <a:t>Организационный план</a:t>
            </a:r>
          </a:p>
        </p:txBody>
      </p:sp>
      <p:pic>
        <p:nvPicPr>
          <p:cNvPr id="6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164288" y="494477"/>
            <a:ext cx="1607568" cy="6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12397344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33400" y="1291903"/>
            <a:ext cx="8388350" cy="5809505"/>
          </a:xfrm>
        </p:spPr>
        <p:txBody>
          <a:bodyPr>
            <a:noAutofit/>
          </a:bodyPr>
          <a:lstStyle/>
          <a:p>
            <a:pPr marL="0" indent="0" eaLnBrk="1" hangingPunct="1">
              <a:lnSpc>
                <a:spcPts val="18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b="1" dirty="0" smtClean="0"/>
              <a:t>2014-2015 гг</a:t>
            </a:r>
            <a:r>
              <a:rPr lang="ru-RU" sz="1800" dirty="0" smtClean="0"/>
              <a:t>. – Череповец, частный ландшафтный парк при центре природного земледелия «Сияние». </a:t>
            </a:r>
          </a:p>
          <a:p>
            <a:pPr marL="0" indent="0" eaLnBrk="1" hangingPunct="1">
              <a:lnSpc>
                <a:spcPts val="18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dirty="0" smtClean="0"/>
              <a:t>Штат – руководитель центра природного земледелия «Сияние» и его сотрудники (3 человека)</a:t>
            </a:r>
          </a:p>
          <a:p>
            <a:pPr marL="0" indent="0" eaLnBrk="1" hangingPunct="1">
              <a:lnSpc>
                <a:spcPts val="18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dirty="0" smtClean="0"/>
              <a:t>Временные (сезонные) работники – 15 человек</a:t>
            </a:r>
          </a:p>
          <a:p>
            <a:pPr marL="0" indent="0" eaLnBrk="1" hangingPunct="1">
              <a:lnSpc>
                <a:spcPts val="18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dirty="0" smtClean="0"/>
              <a:t>Обучающиеся (дети-сироты) в «Зеленой школе» – с 7лет до 14 лет</a:t>
            </a:r>
          </a:p>
          <a:p>
            <a:pPr marL="0" indent="0" eaLnBrk="1" hangingPunct="1">
              <a:lnSpc>
                <a:spcPts val="18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dirty="0" smtClean="0"/>
              <a:t>Схема: </a:t>
            </a:r>
          </a:p>
          <a:p>
            <a:pPr eaLnBrk="1" hangingPunct="1">
              <a:lnSpc>
                <a:spcPts val="1800"/>
              </a:lnSpc>
              <a:buClr>
                <a:srgbClr val="990033"/>
              </a:buClr>
              <a:buFontTx/>
              <a:buChar char="-"/>
              <a:defRPr/>
            </a:pPr>
            <a:r>
              <a:rPr lang="ru-RU" sz="1800" dirty="0"/>
              <a:t>п</a:t>
            </a:r>
            <a:r>
              <a:rPr lang="ru-RU" sz="1800" dirty="0" smtClean="0"/>
              <a:t>роведение обучающих семинаров в зимний период в детских домах (раз в неделю – 8-10 встреч) </a:t>
            </a:r>
          </a:p>
          <a:p>
            <a:pPr eaLnBrk="1" hangingPunct="1">
              <a:lnSpc>
                <a:spcPts val="1800"/>
              </a:lnSpc>
              <a:buClr>
                <a:srgbClr val="990033"/>
              </a:buClr>
              <a:buFontTx/>
              <a:buChar char="-"/>
              <a:defRPr/>
            </a:pPr>
            <a:r>
              <a:rPr lang="ru-RU" sz="1800" dirty="0" smtClean="0"/>
              <a:t>проведение практических занятий на учебном огороде в «Зеленой школе» – раз в неделю с мая по сентябрь</a:t>
            </a:r>
          </a:p>
          <a:p>
            <a:pPr eaLnBrk="1" hangingPunct="1">
              <a:lnSpc>
                <a:spcPts val="1800"/>
              </a:lnSpc>
              <a:buClr>
                <a:srgbClr val="990033"/>
              </a:buClr>
              <a:buFontTx/>
              <a:buChar char="-"/>
              <a:defRPr/>
            </a:pPr>
            <a:r>
              <a:rPr lang="ru-RU" sz="1800" dirty="0"/>
              <a:t>о</a:t>
            </a:r>
            <a:r>
              <a:rPr lang="ru-RU" sz="1800" dirty="0" smtClean="0"/>
              <a:t>бучение навыкам работы по хозяйству – трудоустраиваемым несовершеннолетним детям-сиротам (перед каждым началом рабочего дня)</a:t>
            </a:r>
          </a:p>
          <a:p>
            <a:pPr>
              <a:lnSpc>
                <a:spcPts val="1800"/>
              </a:lnSpc>
              <a:buClr>
                <a:srgbClr val="990033"/>
              </a:buClr>
              <a:buFontTx/>
              <a:buChar char="-"/>
              <a:defRPr/>
            </a:pPr>
            <a:r>
              <a:rPr lang="ru-RU" sz="1800" dirty="0" smtClean="0"/>
              <a:t>обучение, распределение работ для сезонных работников (</a:t>
            </a:r>
            <a:r>
              <a:rPr lang="ru-RU" sz="1800" dirty="0"/>
              <a:t>(перед каждым началом рабочего дня)</a:t>
            </a:r>
          </a:p>
          <a:p>
            <a:pPr eaLnBrk="1" hangingPunct="1">
              <a:lnSpc>
                <a:spcPts val="1800"/>
              </a:lnSpc>
              <a:buClr>
                <a:srgbClr val="990033"/>
              </a:buClr>
              <a:buFontTx/>
              <a:buChar char="-"/>
              <a:defRPr/>
            </a:pPr>
            <a:r>
              <a:rPr lang="ru-RU" sz="1800" dirty="0" smtClean="0"/>
              <a:t>интеграция (отслеживание результата). </a:t>
            </a:r>
          </a:p>
          <a:p>
            <a:pPr marL="0" indent="0" eaLnBrk="1" hangingPunct="1">
              <a:lnSpc>
                <a:spcPts val="1800"/>
              </a:lnSpc>
              <a:buClr>
                <a:srgbClr val="990033"/>
              </a:buClr>
              <a:buFontTx/>
              <a:buNone/>
              <a:defRPr/>
            </a:pPr>
            <a:r>
              <a:rPr lang="ru-RU" sz="1800" dirty="0" smtClean="0"/>
              <a:t>Сопровождение деятельности: информационная, развитие сотрудников</a:t>
            </a:r>
            <a:endParaRPr lang="ru-RU" sz="1800" b="1" dirty="0" smtClean="0"/>
          </a:p>
          <a:p>
            <a:pPr marL="0" indent="0">
              <a:lnSpc>
                <a:spcPts val="1800"/>
              </a:lnSpc>
              <a:buClr>
                <a:srgbClr val="990033"/>
              </a:buClr>
              <a:buNone/>
              <a:defRPr/>
            </a:pPr>
            <a:r>
              <a:rPr lang="ru-RU" sz="1800" b="1" dirty="0" smtClean="0"/>
              <a:t>2016-2017 гг. и последующие года </a:t>
            </a:r>
            <a:r>
              <a:rPr lang="ru-RU" sz="1800" dirty="0" smtClean="0"/>
              <a:t>– </a:t>
            </a:r>
            <a:r>
              <a:rPr lang="ru-RU" sz="1800" dirty="0" err="1" smtClean="0"/>
              <a:t>г.Череповец</a:t>
            </a:r>
            <a:r>
              <a:rPr lang="ru-RU" sz="1800" dirty="0" smtClean="0"/>
              <a:t>, </a:t>
            </a:r>
            <a:r>
              <a:rPr lang="ru-RU" sz="1800" dirty="0"/>
              <a:t>частный ландшафтный парк при центре природного земледелия «Сияние</a:t>
            </a:r>
            <a:r>
              <a:rPr lang="ru-RU" sz="1800" dirty="0" smtClean="0"/>
              <a:t>»  - продолжение </a:t>
            </a:r>
            <a:r>
              <a:rPr lang="ru-RU" sz="1800" dirty="0" smtClean="0"/>
              <a:t>деятельности и  </a:t>
            </a:r>
            <a:r>
              <a:rPr lang="ru-RU" sz="1800" dirty="0" smtClean="0"/>
              <a:t>сотрудничества с детскими домами, сезонное трудоустройство</a:t>
            </a:r>
            <a:endParaRPr lang="en-US" sz="1800" dirty="0" smtClean="0"/>
          </a:p>
        </p:txBody>
      </p:sp>
      <p:sp>
        <p:nvSpPr>
          <p:cNvPr id="8195" name="Rectangle 7"/>
          <p:cNvSpPr>
            <a:spLocks noChangeArrowheads="1"/>
          </p:cNvSpPr>
          <p:nvPr/>
        </p:nvSpPr>
        <p:spPr bwMode="auto">
          <a:xfrm>
            <a:off x="555625" y="559718"/>
            <a:ext cx="8131175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196" name="Text Box 9"/>
          <p:cNvSpPr txBox="1">
            <a:spLocks noChangeArrowheads="1"/>
          </p:cNvSpPr>
          <p:nvPr/>
        </p:nvSpPr>
        <p:spPr bwMode="auto">
          <a:xfrm>
            <a:off x="590112" y="719261"/>
            <a:ext cx="808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i="0" dirty="0">
                <a:solidFill>
                  <a:srgbClr val="741324"/>
                </a:solidFill>
              </a:rPr>
              <a:t>План производства</a:t>
            </a:r>
          </a:p>
        </p:txBody>
      </p:sp>
      <p:pic>
        <p:nvPicPr>
          <p:cNvPr id="5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876256" y="559718"/>
            <a:ext cx="1607568" cy="6992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270019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11796" y="290263"/>
            <a:ext cx="8229600" cy="764704"/>
          </a:xfrm>
          <a:noFill/>
          <a:ln w="9525">
            <a:solidFill>
              <a:srgbClr val="800000"/>
            </a:solidFill>
            <a:miter lim="800000"/>
            <a:headEnd/>
            <a:tailEnd/>
          </a:ln>
        </p:spPr>
        <p:txBody>
          <a:bodyPr wrap="none" anchor="t">
            <a:noAutofit/>
          </a:bodyPr>
          <a:lstStyle/>
          <a:p>
            <a:pPr>
              <a:lnSpc>
                <a:spcPct val="150000"/>
              </a:lnSpc>
            </a:pPr>
            <a:r>
              <a:rPr lang="ru-RU" sz="2400" b="1" dirty="0">
                <a:solidFill>
                  <a:srgbClr val="741324"/>
                </a:solidFill>
                <a:latin typeface="Arial" pitchFamily="34" charset="0"/>
                <a:ea typeface="+mn-ea"/>
                <a:cs typeface="+mn-cs"/>
              </a:rPr>
              <a:t>Проект «Зеленая школа»</a:t>
            </a:r>
            <a:br>
              <a:rPr lang="ru-RU" sz="2400" b="1" dirty="0">
                <a:solidFill>
                  <a:srgbClr val="741324"/>
                </a:solidFill>
                <a:latin typeface="Arial" pitchFamily="34" charset="0"/>
                <a:ea typeface="+mn-ea"/>
                <a:cs typeface="+mn-cs"/>
              </a:rPr>
            </a:br>
            <a:endParaRPr lang="ru-RU" sz="2400" b="1" dirty="0">
              <a:solidFill>
                <a:srgbClr val="741324"/>
              </a:solidFill>
              <a:latin typeface="Arial" pitchFamily="34" charset="0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508104" y="1054967"/>
            <a:ext cx="3635896" cy="34932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700" b="1" dirty="0" smtClean="0"/>
              <a:t>Участок </a:t>
            </a:r>
            <a:r>
              <a:rPr lang="ru-RU" sz="1700" b="1" dirty="0"/>
              <a:t>3</a:t>
            </a:r>
            <a:r>
              <a:rPr lang="ru-RU" sz="1700" b="1" dirty="0" smtClean="0"/>
              <a:t>-4 сотки</a:t>
            </a:r>
          </a:p>
          <a:p>
            <a:endParaRPr lang="ru-RU" sz="1700" b="1" dirty="0"/>
          </a:p>
          <a:p>
            <a:r>
              <a:rPr lang="ru-RU" sz="1700" b="1" dirty="0" smtClean="0"/>
              <a:t>Детские учебный огород. Выращиваем с детьми из детских домов овощи и цветы. </a:t>
            </a:r>
          </a:p>
          <a:p>
            <a:endParaRPr lang="ru-RU" sz="1700" b="1" dirty="0" smtClean="0"/>
          </a:p>
          <a:p>
            <a:r>
              <a:rPr lang="ru-RU" sz="1700" b="1" dirty="0" smtClean="0"/>
              <a:t>Собираем урожай в пользу </a:t>
            </a:r>
          </a:p>
          <a:p>
            <a:r>
              <a:rPr lang="ru-RU" sz="1700" b="1" dirty="0" smtClean="0"/>
              <a:t>детских домов</a:t>
            </a:r>
          </a:p>
          <a:p>
            <a:endParaRPr lang="ru-RU" sz="1700" b="1" dirty="0"/>
          </a:p>
          <a:p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1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http://img1.liveinternet.ru/images/attach/c/2/83/101/83101311_large_1293095538_1242568205_ogorod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4004950"/>
            <a:ext cx="4464496" cy="253220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img0.liveinternet.ru/images/attach/c/8/101/261/101261202_0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124744"/>
            <a:ext cx="4902398" cy="360392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http://babushkinadacha.ru/media/images/gryadka-deti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867758"/>
            <a:ext cx="1948094" cy="184094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Заголовок 1"/>
          <p:cNvSpPr txBox="1">
            <a:spLocks/>
          </p:cNvSpPr>
          <p:nvPr/>
        </p:nvSpPr>
        <p:spPr bwMode="auto">
          <a:xfrm>
            <a:off x="-21210" y="-99392"/>
            <a:ext cx="916521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pic>
        <p:nvPicPr>
          <p:cNvPr id="8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92280" y="332656"/>
            <a:ext cx="1497083" cy="6512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695071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550863" y="1247775"/>
            <a:ext cx="8388350" cy="5041900"/>
          </a:xfrm>
        </p:spPr>
        <p:txBody>
          <a:bodyPr/>
          <a:lstStyle/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Ресурсы: 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Финансовые – собственные средства, кредиты банка.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Человеческие – сотрудники центра природного земледелия «Сияние»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Технологические – техника и оборудование ландшафтного парка.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err="1" smtClean="0"/>
              <a:t>Репутационные</a:t>
            </a:r>
            <a:r>
              <a:rPr lang="ru-RU" sz="2000" dirty="0" smtClean="0"/>
              <a:t> – 7-ми летний имидж центра природного земледелия «Сияние»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Организационные – успешное ведение бизнеса, умение работать в проекте, использовать методы социального проектирования.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Ситуация на рынке ресурсов</a:t>
            </a:r>
            <a:r>
              <a:rPr lang="ru-RU" sz="2000" dirty="0" smtClean="0"/>
              <a:t>: разработка уникального подхода в решении социальных проблем; реализация обучающих методов работы с детьми –сиротами на бесплатной основе.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Поставщик клиентов: </a:t>
            </a:r>
            <a:r>
              <a:rPr lang="ru-RU" sz="2000" dirty="0" smtClean="0"/>
              <a:t>детские дома, биржа труда.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b="1" dirty="0" smtClean="0"/>
              <a:t>Отношения с поставщиками: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•Межведомственное сотрудничество.</a:t>
            </a:r>
          </a:p>
          <a:p>
            <a:pPr marL="0" indent="0" eaLnBrk="1" hangingPunct="1">
              <a:lnSpc>
                <a:spcPct val="80000"/>
              </a:lnSpc>
              <a:buClr>
                <a:srgbClr val="990033"/>
              </a:buClr>
              <a:buFontTx/>
              <a:buNone/>
            </a:pPr>
            <a:r>
              <a:rPr lang="ru-RU" sz="2000" dirty="0" smtClean="0"/>
              <a:t>•Формирование общественного мнения и продвижение услуг через маркетинговые коммуникации.</a:t>
            </a:r>
          </a:p>
        </p:txBody>
      </p:sp>
      <p:sp>
        <p:nvSpPr>
          <p:cNvPr id="9219" name="Rectangle 7"/>
          <p:cNvSpPr>
            <a:spLocks noChangeArrowheads="1"/>
          </p:cNvSpPr>
          <p:nvPr/>
        </p:nvSpPr>
        <p:spPr bwMode="auto">
          <a:xfrm>
            <a:off x="555625" y="361950"/>
            <a:ext cx="8131175" cy="781050"/>
          </a:xfrm>
          <a:prstGeom prst="rect">
            <a:avLst/>
          </a:prstGeom>
          <a:noFill/>
          <a:ln w="9525">
            <a:solidFill>
              <a:srgbClr val="8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220" name="Text Box 9"/>
          <p:cNvSpPr txBox="1">
            <a:spLocks noChangeArrowheads="1"/>
          </p:cNvSpPr>
          <p:nvPr/>
        </p:nvSpPr>
        <p:spPr bwMode="auto">
          <a:xfrm>
            <a:off x="685800" y="469900"/>
            <a:ext cx="80835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 i="1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i="1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ru-RU" sz="2400" b="1" i="0">
                <a:solidFill>
                  <a:srgbClr val="741324"/>
                </a:solidFill>
              </a:rPr>
              <a:t>План производства</a:t>
            </a:r>
          </a:p>
        </p:txBody>
      </p:sp>
      <p:pic>
        <p:nvPicPr>
          <p:cNvPr id="5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726504" y="332656"/>
            <a:ext cx="1862860" cy="8103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42321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053" y="2139018"/>
            <a:ext cx="3777430" cy="251411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3768" y="4293096"/>
            <a:ext cx="3456384" cy="230616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4530" y="840080"/>
            <a:ext cx="8020144" cy="1138773"/>
          </a:xfrm>
        </p:spPr>
        <p:txBody>
          <a:bodyPr wrap="none">
            <a:spAutoFit/>
          </a:bodyPr>
          <a:lstStyle/>
          <a:p>
            <a:pPr marL="0" indent="0">
              <a:spcBef>
                <a:spcPct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Общая площадь озеленения и благоустройства –  не менее 850 </a:t>
            </a:r>
            <a:r>
              <a:rPr lang="ru-RU" sz="1700" b="1" dirty="0" err="1">
                <a:latin typeface="Arial" pitchFamily="34" charset="0"/>
                <a:cs typeface="Arial" pitchFamily="34" charset="0"/>
              </a:rPr>
              <a:t>кв.м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.;</a:t>
            </a:r>
          </a:p>
          <a:p>
            <a:pPr marL="0" indent="0">
              <a:spcBef>
                <a:spcPct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Тематические демонстрационные участки: 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газоны,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цветочные клумбы,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700" b="1" dirty="0">
                <a:latin typeface="Arial" pitchFamily="34" charset="0"/>
                <a:cs typeface="Arial" pitchFamily="34" charset="0"/>
              </a:rPr>
              <a:t>р</a:t>
            </a: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озарии, </a:t>
            </a:r>
            <a:r>
              <a:rPr lang="ru-RU" sz="1700" b="1" dirty="0">
                <a:latin typeface="Arial" pitchFamily="34" charset="0"/>
                <a:cs typeface="Arial" pitchFamily="34" charset="0"/>
              </a:rPr>
              <a:t>аллеи коллекционных сортов декоративных кустарников </a:t>
            </a:r>
            <a:endParaRPr lang="ru-RU" sz="1700" b="1" dirty="0" smtClean="0">
              <a:latin typeface="Arial" pitchFamily="34" charset="0"/>
              <a:cs typeface="Arial" pitchFamily="34" charset="0"/>
            </a:endParaRPr>
          </a:p>
          <a:p>
            <a:pPr marL="0" indent="0">
              <a:spcBef>
                <a:spcPct val="0"/>
              </a:spcBef>
              <a:buNone/>
            </a:pPr>
            <a:r>
              <a:rPr lang="ru-RU" sz="1700" b="1" dirty="0" smtClean="0">
                <a:latin typeface="Arial" pitchFamily="34" charset="0"/>
                <a:cs typeface="Arial" pitchFamily="34" charset="0"/>
              </a:rPr>
              <a:t>и деревьев, коллекция водных растений.</a:t>
            </a:r>
            <a:endParaRPr lang="ru-RU" sz="1700" b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10" name="Заголовок 1"/>
          <p:cNvSpPr txBox="1">
            <a:spLocks/>
          </p:cNvSpPr>
          <p:nvPr/>
        </p:nvSpPr>
        <p:spPr bwMode="auto">
          <a:xfrm>
            <a:off x="0" y="-27384"/>
            <a:ext cx="9144000" cy="504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 eaLnBrk="1" fontAlgn="auto" hangingPunct="1">
              <a:spcAft>
                <a:spcPts val="0"/>
              </a:spcAft>
              <a:defRPr/>
            </a:pPr>
            <a:r>
              <a:rPr lang="ru-RU" sz="1800" b="1" dirty="0" smtClean="0">
                <a:cs typeface="Arial" pitchFamily="34" charset="0"/>
              </a:rPr>
              <a:t>Ландшафтный парк «Милютинский» </a:t>
            </a:r>
            <a:endParaRPr lang="ru-RU" sz="1800" b="1" dirty="0">
              <a:latin typeface="+mn-lt"/>
              <a:ea typeface="+mn-ea"/>
              <a:cs typeface="Arial" pitchFamily="34" charset="0"/>
            </a:endParaRPr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467544" y="144016"/>
            <a:ext cx="8229600" cy="764704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sz="5000" b="0" kern="120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z="2700" dirty="0" smtClean="0">
                <a:solidFill>
                  <a:schemeClr val="tx1"/>
                </a:solidFill>
                <a:latin typeface="Arial Black" pitchFamily="34" charset="0"/>
              </a:rPr>
              <a:t>Озеленение территории парка</a:t>
            </a:r>
            <a:endParaRPr lang="ru-RU" sz="2700" dirty="0">
              <a:solidFill>
                <a:schemeClr val="tx1"/>
              </a:solidFill>
              <a:latin typeface="Arial Black" pitchFamily="34" charset="0"/>
            </a:endParaRP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826822"/>
            <a:ext cx="3384376" cy="253828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C:\Users\Алена\Desktop\joomla_logo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504" y="47574"/>
            <a:ext cx="1152128" cy="501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216978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2057</TotalTime>
  <Words>1325</Words>
  <Application>Microsoft Office PowerPoint</Application>
  <PresentationFormat>Экран (4:3)</PresentationFormat>
  <Paragraphs>124</Paragraphs>
  <Slides>13</Slides>
  <Notes>8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Проект «Зеленая школа» </vt:lpstr>
      <vt:lpstr>Презентация PowerPoint</vt:lpstr>
      <vt:lpstr>Презентация PowerPoint</vt:lpstr>
      <vt:lpstr>Проект «Аллея желаний»</vt:lpstr>
      <vt:lpstr>Пруд, беседки, скамейки, фонтаны</vt:lpstr>
      <vt:lpstr>Зоны отдыха, малые архитектурные формы</vt:lpstr>
      <vt:lpstr>Рокарий, альпийская горка,  подпорные стенки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И СОЗДАНИЕ ТОРГОВО-ВЫСТАВОЧНОЙ ПЛОЩАДКИ</dc:title>
  <dc:creator>Дмитрий</dc:creator>
  <cp:lastModifiedBy>Валентина</cp:lastModifiedBy>
  <cp:revision>126</cp:revision>
  <dcterms:created xsi:type="dcterms:W3CDTF">2012-08-05T10:23:33Z</dcterms:created>
  <dcterms:modified xsi:type="dcterms:W3CDTF">2014-08-15T06:38:26Z</dcterms:modified>
</cp:coreProperties>
</file>