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8"/>
  </p:notesMasterIdLst>
  <p:sldIdLst>
    <p:sldId id="256" r:id="rId2"/>
    <p:sldId id="257" r:id="rId3"/>
    <p:sldId id="269" r:id="rId4"/>
    <p:sldId id="260" r:id="rId5"/>
    <p:sldId id="273" r:id="rId6"/>
    <p:sldId id="258" r:id="rId7"/>
    <p:sldId id="259" r:id="rId8"/>
    <p:sldId id="261" r:id="rId9"/>
    <p:sldId id="270" r:id="rId10"/>
    <p:sldId id="271" r:id="rId11"/>
    <p:sldId id="267" r:id="rId12"/>
    <p:sldId id="264" r:id="rId13"/>
    <p:sldId id="274" r:id="rId14"/>
    <p:sldId id="275" r:id="rId15"/>
    <p:sldId id="265" r:id="rId16"/>
    <p:sldId id="266" r:id="rId17"/>
  </p:sldIdLst>
  <p:sldSz cx="12192000" cy="6858000"/>
  <p:notesSz cx="6888163" cy="100187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BC88E9BB-01C6-4874-9177-4658DB8B4220}" type="datetimeFigureOut">
              <a:rPr lang="ru-RU" smtClean="0"/>
              <a:t>вс 19.07.20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6" tIns="48303" rIns="96606" bIns="48303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821506"/>
            <a:ext cx="5510530" cy="3944868"/>
          </a:xfrm>
          <a:prstGeom prst="rect">
            <a:avLst/>
          </a:prstGeom>
        </p:spPr>
        <p:txBody>
          <a:bodyPr vert="horz" lIns="96606" tIns="48303" rIns="96606" bIns="48303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41FF5581-61E5-4CD1-B339-484E8274F8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4752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F5581-61E5-4CD1-B339-484E8274F85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7212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F5581-61E5-4CD1-B339-484E8274F85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8244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1B1A9-549F-4A41-B8A0-11E51F1B9B6B}" type="datetimeFigureOut">
              <a:rPr lang="ru-RU" smtClean="0"/>
              <a:t>вс 19.07.20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EBD191A3-072A-43DC-B91A-3C5B03F1E0A1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0055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1B1A9-549F-4A41-B8A0-11E51F1B9B6B}" type="datetimeFigureOut">
              <a:rPr lang="ru-RU" smtClean="0"/>
              <a:t>вс 19.07.20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191A3-072A-43DC-B91A-3C5B03F1E0A1}" type="slidenum">
              <a:rPr lang="ru-RU" smtClean="0"/>
              <a:t>‹#›</a:t>
            </a:fld>
            <a:endParaRPr lang="ru-RU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9206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1B1A9-549F-4A41-B8A0-11E51F1B9B6B}" type="datetimeFigureOut">
              <a:rPr lang="ru-RU" smtClean="0"/>
              <a:t>вс 19.07.20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191A3-072A-43DC-B91A-3C5B03F1E0A1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4621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1B1A9-549F-4A41-B8A0-11E51F1B9B6B}" type="datetimeFigureOut">
              <a:rPr lang="ru-RU" smtClean="0"/>
              <a:t>вс 19.07.20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191A3-072A-43DC-B91A-3C5B03F1E0A1}" type="slidenum">
              <a:rPr lang="ru-RU" smtClean="0"/>
              <a:t>‹#›</a:t>
            </a:fld>
            <a:endParaRPr lang="ru-RU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370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1B1A9-549F-4A41-B8A0-11E51F1B9B6B}" type="datetimeFigureOut">
              <a:rPr lang="ru-RU" smtClean="0"/>
              <a:t>вс 19.07.20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191A3-072A-43DC-B91A-3C5B03F1E0A1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5332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1B1A9-549F-4A41-B8A0-11E51F1B9B6B}" type="datetimeFigureOut">
              <a:rPr lang="ru-RU" smtClean="0"/>
              <a:t>вс 19.07.20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191A3-072A-43DC-B91A-3C5B03F1E0A1}" type="slidenum">
              <a:rPr lang="ru-RU" smtClean="0"/>
              <a:t>‹#›</a:t>
            </a:fld>
            <a:endParaRPr lang="ru-RU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3520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1B1A9-549F-4A41-B8A0-11E51F1B9B6B}" type="datetimeFigureOut">
              <a:rPr lang="ru-RU" smtClean="0"/>
              <a:t>вс 19.07.20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191A3-072A-43DC-B91A-3C5B03F1E0A1}" type="slidenum">
              <a:rPr lang="ru-RU" smtClean="0"/>
              <a:t>‹#›</a:t>
            </a:fld>
            <a:endParaRPr lang="ru-RU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2974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1B1A9-549F-4A41-B8A0-11E51F1B9B6B}" type="datetimeFigureOut">
              <a:rPr lang="ru-RU" smtClean="0"/>
              <a:t>вс 19.07.20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191A3-072A-43DC-B91A-3C5B03F1E0A1}" type="slidenum">
              <a:rPr lang="ru-RU" smtClean="0"/>
              <a:t>‹#›</a:t>
            </a:fld>
            <a:endParaRPr lang="ru-RU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6973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1B1A9-549F-4A41-B8A0-11E51F1B9B6B}" type="datetimeFigureOut">
              <a:rPr lang="ru-RU" smtClean="0"/>
              <a:t>вс 19.07.20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191A3-072A-43DC-B91A-3C5B03F1E0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0515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1B1A9-549F-4A41-B8A0-11E51F1B9B6B}" type="datetimeFigureOut">
              <a:rPr lang="ru-RU" smtClean="0"/>
              <a:t>вс 19.07.20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191A3-072A-43DC-B91A-3C5B03F1E0A1}" type="slidenum">
              <a:rPr lang="ru-RU" smtClean="0"/>
              <a:t>‹#›</a:t>
            </a:fld>
            <a:endParaRPr lang="ru-RU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4956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2541B1A9-549F-4A41-B8A0-11E51F1B9B6B}" type="datetimeFigureOut">
              <a:rPr lang="ru-RU" smtClean="0"/>
              <a:t>вс 19.07.20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191A3-072A-43DC-B91A-3C5B03F1E0A1}" type="slidenum">
              <a:rPr lang="ru-RU" smtClean="0"/>
              <a:t>‹#›</a:t>
            </a:fld>
            <a:endParaRPr lang="ru-R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4816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41B1A9-549F-4A41-B8A0-11E51F1B9B6B}" type="datetimeFigureOut">
              <a:rPr lang="ru-RU" smtClean="0"/>
              <a:t>вс 19.07.20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EBD191A3-072A-43DC-B91A-3C5B03F1E0A1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2137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11" Type="http://schemas.openxmlformats.org/officeDocument/2006/relationships/image" Target="../media/image3.png"/><Relationship Id="rId5" Type="http://schemas.openxmlformats.org/officeDocument/2006/relationships/image" Target="../media/image8.jpg"/><Relationship Id="rId10" Type="http://schemas.openxmlformats.org/officeDocument/2006/relationships/image" Target="../media/image13.jpg"/><Relationship Id="rId4" Type="http://schemas.openxmlformats.org/officeDocument/2006/relationships/image" Target="../media/image7.jpg"/><Relationship Id="rId9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4C0AD2-F38B-4077-87B6-4BB75C128E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4800" b="1" dirty="0"/>
              <a:t>Обская кузница: </a:t>
            </a:r>
            <a:br>
              <a:rPr lang="ru-RU" sz="4800" b="1" dirty="0"/>
            </a:br>
            <a:r>
              <a:rPr lang="ru-RU" sz="4800" b="1" dirty="0"/>
              <a:t>мастер-классы по ковке 6+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B768332-50F5-431F-B32F-43FDABA687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1631639"/>
          </a:xfrm>
        </p:spPr>
        <p:txBody>
          <a:bodyPr>
            <a:normAutofit fontScale="92500" lnSpcReduction="20000"/>
          </a:bodyPr>
          <a:lstStyle/>
          <a:p>
            <a:r>
              <a:rPr lang="ru-RU" dirty="0" err="1"/>
              <a:t>Ип</a:t>
            </a:r>
            <a:r>
              <a:rPr lang="ru-RU" dirty="0"/>
              <a:t> </a:t>
            </a:r>
            <a:r>
              <a:rPr lang="ru-RU" dirty="0" err="1"/>
              <a:t>Тайлакова</a:t>
            </a:r>
            <a:r>
              <a:rPr lang="ru-RU" dirty="0"/>
              <a:t> </a:t>
            </a:r>
            <a:r>
              <a:rPr lang="ru-RU" dirty="0" err="1"/>
              <a:t>екатерина</a:t>
            </a:r>
            <a:r>
              <a:rPr lang="ru-RU" dirty="0"/>
              <a:t> </a:t>
            </a:r>
            <a:r>
              <a:rPr lang="ru-RU" dirty="0" err="1"/>
              <a:t>сергеевна</a:t>
            </a:r>
            <a:r>
              <a:rPr lang="ru-RU" dirty="0"/>
              <a:t> </a:t>
            </a:r>
          </a:p>
          <a:p>
            <a:r>
              <a:rPr lang="en-US" dirty="0"/>
              <a:t>628404 </a:t>
            </a:r>
            <a:r>
              <a:rPr lang="ru-RU" dirty="0"/>
              <a:t>ХМАО-ЮГРА, </a:t>
            </a:r>
            <a:r>
              <a:rPr lang="ru-RU" dirty="0" err="1"/>
              <a:t>Г.сургут</a:t>
            </a:r>
            <a:r>
              <a:rPr lang="ru-RU" dirty="0"/>
              <a:t>, </a:t>
            </a:r>
            <a:r>
              <a:rPr lang="ru-RU" dirty="0" err="1"/>
              <a:t>пр.набережный</a:t>
            </a:r>
            <a:r>
              <a:rPr lang="ru-RU" dirty="0"/>
              <a:t>, 7</a:t>
            </a:r>
          </a:p>
          <a:p>
            <a:r>
              <a:rPr lang="ru-RU" dirty="0"/>
              <a:t>+7 (929) 242-97-59, +7 (3462) 99-02-89</a:t>
            </a:r>
          </a:p>
          <a:p>
            <a:r>
              <a:rPr lang="en-US" dirty="0"/>
              <a:t>MAIL@OBSKAYAKUZNICA.COM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465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F1B6A2CB-75F4-4AD9-8424-4F400A78296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5238277"/>
              </p:ext>
            </p:extLst>
          </p:nvPr>
        </p:nvGraphicFramePr>
        <p:xfrm>
          <a:off x="1381502" y="422043"/>
          <a:ext cx="9654078" cy="60139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1891">
                  <a:extLst>
                    <a:ext uri="{9D8B030D-6E8A-4147-A177-3AD203B41FA5}">
                      <a16:colId xmlns:a16="http://schemas.microsoft.com/office/drawing/2014/main" val="780246106"/>
                    </a:ext>
                  </a:extLst>
                </a:gridCol>
                <a:gridCol w="3845918">
                  <a:extLst>
                    <a:ext uri="{9D8B030D-6E8A-4147-A177-3AD203B41FA5}">
                      <a16:colId xmlns:a16="http://schemas.microsoft.com/office/drawing/2014/main" val="285505310"/>
                    </a:ext>
                  </a:extLst>
                </a:gridCol>
                <a:gridCol w="2380627">
                  <a:extLst>
                    <a:ext uri="{9D8B030D-6E8A-4147-A177-3AD203B41FA5}">
                      <a16:colId xmlns:a16="http://schemas.microsoft.com/office/drawing/2014/main" val="3264517983"/>
                    </a:ext>
                  </a:extLst>
                </a:gridCol>
                <a:gridCol w="2735642">
                  <a:extLst>
                    <a:ext uri="{9D8B030D-6E8A-4147-A177-3AD203B41FA5}">
                      <a16:colId xmlns:a16="http://schemas.microsoft.com/office/drawing/2014/main" val="3855690656"/>
                    </a:ext>
                  </a:extLst>
                </a:gridCol>
              </a:tblGrid>
              <a:tr h="640469"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Наименование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Стоимость готового изделия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Стоимость изготовления на мастер-классе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8628488"/>
                  </a:ext>
                </a:extLst>
              </a:tr>
              <a:tr h="470615">
                <a:tc>
                  <a:txBody>
                    <a:bodyPr/>
                    <a:lstStyle/>
                    <a:p>
                      <a:pPr algn="l"/>
                      <a:r>
                        <a:rPr lang="ru-RU" b="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b="0" dirty="0"/>
                        <a:t>Роза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2500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2500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6612301"/>
                  </a:ext>
                </a:extLst>
              </a:tr>
              <a:tr h="365494">
                <a:tc>
                  <a:txBody>
                    <a:bodyPr/>
                    <a:lstStyle/>
                    <a:p>
                      <a:pPr algn="l"/>
                      <a:r>
                        <a:rPr lang="ru-RU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b="0" dirty="0"/>
                        <a:t>Тюльпан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1700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2000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1317889"/>
                  </a:ext>
                </a:extLst>
              </a:tr>
              <a:tr h="3654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/>
                        <a:t>Ложка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/>
                        <a:t>1200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1500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8227781"/>
                  </a:ext>
                </a:extLst>
              </a:tr>
              <a:tr h="3654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b="0" dirty="0"/>
                        <a:t>Вилка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1200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2000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4827336"/>
                  </a:ext>
                </a:extLst>
              </a:tr>
              <a:tr h="47971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/>
                        <a:t>Штопор*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/>
                        <a:t>1200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/>
                        <a:t>2500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9031319"/>
                  </a:ext>
                </a:extLst>
              </a:tr>
              <a:tr h="39975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/>
                        <a:t>Открывашка*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/>
                        <a:t>1500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/>
                        <a:t>2000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8424264"/>
                  </a:ext>
                </a:extLst>
              </a:tr>
              <a:tr h="3654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/>
                        <a:t>Кружка*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/>
                        <a:t>1850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2200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0202209"/>
                  </a:ext>
                </a:extLst>
              </a:tr>
              <a:tr h="3654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 err="1"/>
                        <a:t>Куябрик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/>
                        <a:t>2500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2500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7192279"/>
                  </a:ext>
                </a:extLst>
              </a:tr>
              <a:tr h="3654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0" dirty="0"/>
                        <a:t>Нож для сыра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/>
                        <a:t>2500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/>
                        <a:t>2500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2275080"/>
                  </a:ext>
                </a:extLst>
              </a:tr>
              <a:tr h="3654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/>
                        <a:t>Нож для охоты/туристический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/>
                        <a:t>от 5000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/>
                        <a:t>5000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8015720"/>
                  </a:ext>
                </a:extLst>
              </a:tr>
              <a:tr h="3654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b="0" dirty="0"/>
                        <a:t>Традиционный якутский нож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9000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9000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3902541"/>
                  </a:ext>
                </a:extLst>
              </a:tr>
              <a:tr h="3654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b="0" dirty="0"/>
                        <a:t>Клинок для якутского ножа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3000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5000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1127020"/>
                  </a:ext>
                </a:extLst>
              </a:tr>
              <a:tr h="3654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0" dirty="0"/>
                        <a:t>Голова топора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/>
                        <a:t>4000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/>
                        <a:t>6000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0751999"/>
                  </a:ext>
                </a:extLst>
              </a:tr>
              <a:tr h="3654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b="0" dirty="0"/>
                        <a:t>Топор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от 5000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6000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05518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04878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D296E1-7AF9-4AA8-A5D2-20FDF59A6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/>
              <a:t>ПРЕИМУЩЕСТВА НАШИХ МАСТЕР-КЛАССОВ </a:t>
            </a:r>
            <a:br>
              <a:rPr lang="ru-RU" b="1" dirty="0"/>
            </a:br>
            <a:r>
              <a:rPr lang="ru-RU" sz="2200" b="1" dirty="0"/>
              <a:t>(А ДРУГИХ ПОПРОСТУ И НЕТ)</a:t>
            </a:r>
            <a:br>
              <a:rPr lang="ru-RU" b="1" dirty="0"/>
            </a:br>
            <a:endParaRPr lang="ru-RU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186F8D-38BC-483B-878A-947A474740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8960" y="2010878"/>
            <a:ext cx="5527039" cy="4042233"/>
          </a:xfrm>
        </p:spPr>
        <p:txBody>
          <a:bodyPr>
            <a:normAutofit/>
          </a:bodyPr>
          <a:lstStyle/>
          <a:p>
            <a:r>
              <a:rPr lang="ru-RU" dirty="0"/>
              <a:t>ЕСТЬ ПОДАРОЧНЫЕ СЕРТИФИКАТЫ НА ЛЮБОЙ СЛУЧАЙ: ОТ СВАДЬБЫ ДО ДНЯ РОЖДЕНИЯ</a:t>
            </a:r>
          </a:p>
          <a:p>
            <a:r>
              <a:rPr lang="ru-RU" dirty="0"/>
              <a:t>ВОЗМОЖНА КОВКА ПО ИНДИВИДУАЛЬНОМУ ЭСКИЗУ</a:t>
            </a:r>
          </a:p>
          <a:p>
            <a:r>
              <a:rPr lang="ru-RU" dirty="0"/>
              <a:t>ВЫЕЗЖАЕМ С МАСТЕР-КЛАССАМИ НА ТИМ-БИЛДИНГИ И ЛИЧНЫЕ СОБЫТИЯ</a:t>
            </a:r>
          </a:p>
          <a:p>
            <a:r>
              <a:rPr lang="ru-RU" dirty="0"/>
              <a:t>УЧАСТВУЕМ В ФЕСТИВАЛЯХ И ЯРМАРКАХ, МЕРОПРИЯТИЯХ ГИК-КУЛЬТУРЫ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BB7AFA3-4ADC-4657-AB3D-E6F4A7DF17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3770" y="2017343"/>
            <a:ext cx="5527039" cy="4188148"/>
          </a:xfrm>
        </p:spPr>
        <p:txBody>
          <a:bodyPr>
            <a:normAutofit/>
          </a:bodyPr>
          <a:lstStyle/>
          <a:p>
            <a:r>
              <a:rPr lang="ru-RU" dirty="0"/>
              <a:t>ПРОВОДИМ МЕРОПРИЯТИЯ ДЛЯ ДЕТЕЙ ИЗ ВОСКРЕСНЫХ ШКОЛ, СОЦИАЛЬНО НЕЗАЩИЩЁННЫХ КАТЕГОРИЙ НАСЕЛЕНИЯ</a:t>
            </a:r>
          </a:p>
          <a:p>
            <a:r>
              <a:rPr lang="ru-RU" dirty="0"/>
              <a:t>СОХРАНЯЕМ ТРАДИЦИОННЫЕ ТЕХНОЛОГИИ КУЗНЕЧНОГО РЕМЕСЛА, РАБОТАЯ РУКАМИ</a:t>
            </a:r>
          </a:p>
          <a:p>
            <a:r>
              <a:rPr lang="ru-RU" dirty="0"/>
              <a:t>РАБОТАЕМ С АРХИВНЫМИ МАТЕРИАЛАМИ И СОБИРАЕМ ФОЛЬКЛОР</a:t>
            </a:r>
          </a:p>
          <a:p>
            <a:r>
              <a:rPr lang="ru-RU" dirty="0"/>
              <a:t>ЗАНИМАЕМСЯ КУЛЬТУРНО-ПРОСВЕТИТЕЛЬСКОЙ ДЕЯТЕЛЬНОСТЬЮ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73306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C66184-A7C7-4EDC-97A5-9DEE08FD7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218" y="496295"/>
            <a:ext cx="5842782" cy="60535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РЕАЛИЗАЦИЯ ПРОДУКЦИИ,</a:t>
            </a:r>
            <a:br>
              <a:rPr lang="ru-RU" b="1" dirty="0"/>
            </a:br>
            <a:r>
              <a:rPr lang="ru-RU" b="1" dirty="0"/>
              <a:t>КОТОРАЯ СОЗДАЁТСЯ НА МАСТЕР-КЛАССАХ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EFA3C01C-77B9-478D-A169-3CFA31F8CD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280" y="598675"/>
            <a:ext cx="5013921" cy="5056556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72225E84-791D-4AEE-836C-FDEA5EC1AD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7799" y="1357616"/>
            <a:ext cx="5645109" cy="4530033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СВОЙ МАГАЗИН НА БАЗЕ «ОБСКОЙ КУЗНИЦЫ»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ОНЛАЙН-МАГАЗИН </a:t>
            </a:r>
            <a:r>
              <a:rPr lang="en-US" dirty="0"/>
              <a:t>OBSKAYAKUZNICA.COM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ТОВАРЫ В </a:t>
            </a:r>
            <a:r>
              <a:rPr lang="en-US" dirty="0"/>
              <a:t>WHATSAPP BUSINESS, </a:t>
            </a:r>
            <a:r>
              <a:rPr lang="ru-RU" dirty="0"/>
              <a:t>СОЦИАЛЬНЫХ СЕТЯХ ВКОНТАКТЕ, </a:t>
            </a:r>
            <a:r>
              <a:rPr lang="en-US" dirty="0"/>
              <a:t>FACEBOOK</a:t>
            </a:r>
            <a:r>
              <a:rPr lang="ru-RU" dirty="0"/>
              <a:t>, ИНСТАГРАМ, ОДНОКЛАССНИКАХ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РОССИЙСКИЕ И МЕЖДУНАРОДНЫЕ МАРКЕТПЛЕЙСЫ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ПРОЕКТ «БОЛЬШЕ, ЧЕМ ПОКУПКА»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МАГАЗИНЫ СУВЕНИРНОЙ И ЭКОПРОДУКЦИИ, УЧРЕЖДЕНИЯ-ПАРТНЁРЫ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ПРЕДЛОЖЕНИЯ ПРОФСОЮЗАМ И КОРПОРАТИВНЫМ ОТДЕЛАМ КРУПНЫХ ОРГАНИЗАЦИЙ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АДМИНИСТРАЦИИ, МУЗЕИ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C24FEA5-97AB-4F21-9CCA-ACEB540A6D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119" t="13527" r="1583" b="73768"/>
          <a:stretch/>
        </p:blipFill>
        <p:spPr>
          <a:xfrm>
            <a:off x="-1" y="5959719"/>
            <a:ext cx="3450100" cy="870857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E3A6A90-4FCA-479D-9297-CCAE37CBD19D}"/>
              </a:ext>
            </a:extLst>
          </p:cNvPr>
          <p:cNvSpPr/>
          <p:nvPr/>
        </p:nvSpPr>
        <p:spPr>
          <a:xfrm>
            <a:off x="3435480" y="5968134"/>
            <a:ext cx="8756520" cy="84836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B91876-C537-4DC2-B2C2-DC257A9AC7C7}"/>
              </a:ext>
            </a:extLst>
          </p:cNvPr>
          <p:cNvSpPr txBox="1"/>
          <p:nvPr/>
        </p:nvSpPr>
        <p:spPr>
          <a:xfrm>
            <a:off x="3685734" y="6112273"/>
            <a:ext cx="8947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ЕСТЬ ДОСТАВКА </a:t>
            </a:r>
            <a:r>
              <a:rPr lang="en-US" sz="1400" dirty="0">
                <a:solidFill>
                  <a:schemeClr val="bg1"/>
                </a:solidFill>
              </a:rPr>
              <a:t>BOXBERRY</a:t>
            </a:r>
            <a:r>
              <a:rPr lang="ru-RU" sz="1400" dirty="0">
                <a:solidFill>
                  <a:schemeClr val="bg1"/>
                </a:solidFill>
              </a:rPr>
              <a:t>, СДЭК, ПОЧТОЙ РОСИИ, КУРЬЕР ПО Г.СУРГУТУ, САМОВЫВОЗ</a:t>
            </a:r>
          </a:p>
          <a:p>
            <a:r>
              <a:rPr lang="ru-RU" sz="1400" dirty="0">
                <a:solidFill>
                  <a:schemeClr val="bg1"/>
                </a:solidFill>
              </a:rPr>
              <a:t>ОПЛАТА НАЛИЧНЫМИ ПРИ ПОЛУЧЕНИИ, ПО БАНКОВСКОЙ КАРТЕ, </a:t>
            </a:r>
            <a:r>
              <a:rPr lang="en-US" sz="1400" dirty="0">
                <a:solidFill>
                  <a:schemeClr val="bg1"/>
                </a:solidFill>
              </a:rPr>
              <a:t>PAYPAL</a:t>
            </a:r>
            <a:r>
              <a:rPr lang="ru-RU" dirty="0">
                <a:solidFill>
                  <a:schemeClr val="bg1"/>
                </a:solidFill>
              </a:rPr>
              <a:t>, ЯНДЕКС.КАССА</a:t>
            </a:r>
          </a:p>
        </p:txBody>
      </p:sp>
    </p:spTree>
    <p:extLst>
      <p:ext uri="{BB962C8B-B14F-4D97-AF65-F5344CB8AC3E}">
        <p14:creationId xmlns:p14="http://schemas.microsoft.com/office/powerpoint/2010/main" val="8264024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95FCF2-D81C-4096-83CE-F97891B92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964" y="442694"/>
            <a:ext cx="3273099" cy="2247117"/>
          </a:xfrm>
        </p:spPr>
        <p:txBody>
          <a:bodyPr>
            <a:normAutofit/>
          </a:bodyPr>
          <a:lstStyle/>
          <a:p>
            <a:r>
              <a:rPr lang="ru-RU" sz="2300" dirty="0"/>
              <a:t>500% ПРИРОСТА ПРИБЫЛИ ПРИНЕСЛИ МАСТЕР-КЛАССЫ </a:t>
            </a:r>
            <a:br>
              <a:rPr lang="ru-RU" sz="2300" dirty="0"/>
            </a:br>
            <a:r>
              <a:rPr lang="ru-RU" sz="2300" dirty="0"/>
              <a:t>В 2019 ГОДУ ПО СРАВНЕНИЮ С 2018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845BD4E4-415B-49EC-AD1C-C6BD51A223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030" y="667207"/>
            <a:ext cx="3408706" cy="5105958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E3FA8952-F59C-4E0A-ACB8-DED7CB7233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96115" y="3625947"/>
            <a:ext cx="3599043" cy="2248181"/>
          </a:xfrm>
        </p:spPr>
        <p:txBody>
          <a:bodyPr>
            <a:normAutofit fontScale="85000" lnSpcReduction="10000"/>
          </a:bodyPr>
          <a:lstStyle/>
          <a:p>
            <a:r>
              <a:rPr lang="ru-RU" sz="2400" dirty="0"/>
              <a:t>52% ОТ ОБЩЕЙ ПРИБЫЛИ СОСТАВИЛО ПРОВЕДЕНИЕ МАСТЕР-КЛАССОВ В 2019 ГОДУ, ЧТО ПОЗВОЛИЛО ПОЛУЧИТЬ СТАТУС «СОЦИАЛЬНОЕ ПРЕДПРИЯТИЕ»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BF19D45-3D87-4876-B653-5AE86066FF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900" y="3429000"/>
            <a:ext cx="3110527" cy="311052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604332A-0D62-48B0-91AB-F7FE4EB1DE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944" y="129880"/>
            <a:ext cx="3826344" cy="287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7327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B96908-E55F-4D2C-A9AE-12ADF3C5F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539" y="559823"/>
            <a:ext cx="4380145" cy="2247117"/>
          </a:xfrm>
        </p:spPr>
        <p:txBody>
          <a:bodyPr>
            <a:normAutofit/>
          </a:bodyPr>
          <a:lstStyle/>
          <a:p>
            <a:r>
              <a:rPr lang="ru-RU" sz="2000" dirty="0"/>
              <a:t>УРОКИ КУЗНЕЧНОГО РЕМЕСЛА – ЛАУРЕАТ </a:t>
            </a:r>
            <a:r>
              <a:rPr lang="ru-RU" sz="2000" dirty="0" err="1"/>
              <a:t>всероссийскОГО</a:t>
            </a:r>
            <a:r>
              <a:rPr lang="ru-RU" sz="2000" dirty="0"/>
              <a:t> </a:t>
            </a:r>
            <a:r>
              <a:rPr lang="ru-RU" sz="2000" dirty="0" err="1"/>
              <a:t>конкурсА</a:t>
            </a:r>
            <a:r>
              <a:rPr lang="ru-RU" sz="2000" dirty="0"/>
              <a:t> на лучшие программы образовательного </a:t>
            </a:r>
            <a:r>
              <a:rPr lang="ru-RU" sz="2000" dirty="0" err="1"/>
              <a:t>волонтерства</a:t>
            </a:r>
            <a:r>
              <a:rPr lang="ru-RU" sz="2000" dirty="0"/>
              <a:t> В НОМИНАЦИИ «</a:t>
            </a:r>
            <a:r>
              <a:rPr lang="ru-RU" sz="2000" dirty="0" err="1"/>
              <a:t>ЛучшАЯ</a:t>
            </a:r>
            <a:r>
              <a:rPr lang="ru-RU" sz="2000" dirty="0"/>
              <a:t> общеразвивающая </a:t>
            </a:r>
            <a:r>
              <a:rPr lang="ru-RU" sz="2000" dirty="0" err="1"/>
              <a:t>программА</a:t>
            </a:r>
            <a:r>
              <a:rPr lang="ru-RU" sz="2000" dirty="0"/>
              <a:t>»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9B55FD1F-0F44-4E48-9939-942D38278A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488" y="1123686"/>
            <a:ext cx="6013450" cy="4008966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787B4FD9-CBEC-42EE-88CD-956D304571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2543" y="3613992"/>
            <a:ext cx="4074136" cy="1140890"/>
          </a:xfrm>
        </p:spPr>
        <p:txBody>
          <a:bodyPr>
            <a:noAutofit/>
          </a:bodyPr>
          <a:lstStyle/>
          <a:p>
            <a:r>
              <a:rPr lang="ru-RU" sz="2000" b="1" i="1" dirty="0"/>
              <a:t>«ОБСКАЯ КУЗНИЦА» ВОШЛА В ТОП-100 ПРОЕКТОВ ЕЖЕГОДНОГО КАТАЛОГА «СОЦИАЛЬНОЕ ПРЕДПРИНИМАТЕЛЬСТВО В РОССИИ-2020»</a:t>
            </a:r>
          </a:p>
        </p:txBody>
      </p:sp>
    </p:spTree>
    <p:extLst>
      <p:ext uri="{BB962C8B-B14F-4D97-AF65-F5344CB8AC3E}">
        <p14:creationId xmlns:p14="http://schemas.microsoft.com/office/powerpoint/2010/main" val="1444734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AFFBCD8-2CCC-48CC-ADE5-FEC506E909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" y="154744"/>
            <a:ext cx="3334465" cy="465249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BFBD631-3811-4352-81B2-0C80C7508A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766" y="898518"/>
            <a:ext cx="3578562" cy="50609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0F553E-9F17-4654-87BF-65162A7CFD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560" y="154744"/>
            <a:ext cx="3578561" cy="471376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F661B1-84C3-4DC8-B908-2D642A1E2B8E}"/>
              </a:ext>
            </a:extLst>
          </p:cNvPr>
          <p:cNvSpPr txBox="1"/>
          <p:nvPr/>
        </p:nvSpPr>
        <p:spPr>
          <a:xfrm>
            <a:off x="4261576" y="351692"/>
            <a:ext cx="40029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ГАЗЕТА «СУРГУТСКИЕ ВЕДОМОСТИ»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3E5465-4104-4DE0-BF7F-F50EF96C655A}"/>
              </a:ext>
            </a:extLst>
          </p:cNvPr>
          <p:cNvSpPr txBox="1"/>
          <p:nvPr/>
        </p:nvSpPr>
        <p:spPr>
          <a:xfrm>
            <a:off x="182879" y="5050302"/>
            <a:ext cx="33712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ЖУРНАЛ «ДАВАЙ ПОЖЕНИМСЯ»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1DA98A-96AA-4881-B0CA-A2A8278FC822}"/>
              </a:ext>
            </a:extLst>
          </p:cNvPr>
          <p:cNvSpPr txBox="1"/>
          <p:nvPr/>
        </p:nvSpPr>
        <p:spPr>
          <a:xfrm>
            <a:off x="8467376" y="5064835"/>
            <a:ext cx="34707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/>
              <a:t>«БИЗНЕС ЖУРНАЛ»</a:t>
            </a:r>
            <a:endParaRPr lang="ru-RU" sz="1600" b="1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032CD44-2509-435F-899A-F5270FBAA8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0119" t="13527" r="1583" b="73768"/>
          <a:stretch/>
        </p:blipFill>
        <p:spPr>
          <a:xfrm>
            <a:off x="-1" y="5959719"/>
            <a:ext cx="3450100" cy="870857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3E00B1C-9D2C-4C66-A17B-3E0B1A3B2AE4}"/>
              </a:ext>
            </a:extLst>
          </p:cNvPr>
          <p:cNvSpPr/>
          <p:nvPr/>
        </p:nvSpPr>
        <p:spPr>
          <a:xfrm>
            <a:off x="3435480" y="5968134"/>
            <a:ext cx="8756520" cy="84836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AD2A36-DB0C-457F-B31E-23018CC0B5BF}"/>
              </a:ext>
            </a:extLst>
          </p:cNvPr>
          <p:cNvSpPr txBox="1"/>
          <p:nvPr/>
        </p:nvSpPr>
        <p:spPr>
          <a:xfrm>
            <a:off x="3517344" y="6069150"/>
            <a:ext cx="84207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О НАС НАПИСАЛИ БОЛЕЕ 10 ОФИЦИАЛЬНЫХ СМИ И СВЫШЕ 20 САЙТОВ, </a:t>
            </a:r>
          </a:p>
          <a:p>
            <a:r>
              <a:rPr lang="ru-RU" sz="1600" dirty="0">
                <a:solidFill>
                  <a:schemeClr val="bg1"/>
                </a:solidFill>
              </a:rPr>
              <a:t>А ТАКЖЕ В ЕЖЕГОДНОМ КАТАЛОГЕ «СОЦИАЛЬНОЕ ПРЕДПРИНИМАТЕЛЬСТВО В РОССИИ-2020»</a:t>
            </a:r>
          </a:p>
        </p:txBody>
      </p:sp>
    </p:spTree>
    <p:extLst>
      <p:ext uri="{BB962C8B-B14F-4D97-AF65-F5344CB8AC3E}">
        <p14:creationId xmlns:p14="http://schemas.microsoft.com/office/powerpoint/2010/main" val="23116821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22C9CE-DEC2-4697-B02F-22BBB9015C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46"/>
          <a:stretch/>
        </p:blipFill>
        <p:spPr>
          <a:xfrm>
            <a:off x="3640721" y="287808"/>
            <a:ext cx="4462270" cy="62823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CA0188-12F7-45F2-9197-CFC578A75A6D}"/>
              </a:ext>
            </a:extLst>
          </p:cNvPr>
          <p:cNvSpPr txBox="1"/>
          <p:nvPr/>
        </p:nvSpPr>
        <p:spPr>
          <a:xfrm>
            <a:off x="8658372" y="1901540"/>
            <a:ext cx="3305907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ОСТАВЬТЕ О НАС 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</a:rPr>
              <a:t>ДОБРОЕ СЛОВО:</a:t>
            </a:r>
          </a:p>
          <a:p>
            <a:endParaRPr lang="ru-RU" sz="2400" b="1" dirty="0">
              <a:solidFill>
                <a:srgbClr val="FF0000"/>
              </a:solidFill>
            </a:endParaRPr>
          </a:p>
          <a:p>
            <a:pPr algn="ctr"/>
            <a:r>
              <a:rPr lang="ru-RU" b="1" dirty="0"/>
              <a:t>2 </a:t>
            </a:r>
            <a:r>
              <a:rPr lang="en-US" b="1" dirty="0"/>
              <a:t>GIS</a:t>
            </a:r>
            <a:endParaRPr lang="ru-RU" b="1" dirty="0"/>
          </a:p>
          <a:p>
            <a:pPr algn="ctr"/>
            <a:r>
              <a:rPr lang="ru-RU" b="1" dirty="0"/>
              <a:t>ЯНДЕКС КАРТЫ</a:t>
            </a:r>
          </a:p>
          <a:p>
            <a:pPr algn="ctr"/>
            <a:r>
              <a:rPr lang="ru-RU" b="1" dirty="0"/>
              <a:t>ГУГЛ КАРТЫ</a:t>
            </a:r>
          </a:p>
          <a:p>
            <a:pPr algn="ctr"/>
            <a:r>
              <a:rPr lang="en-US" b="1" dirty="0"/>
              <a:t>FLAMP</a:t>
            </a:r>
          </a:p>
          <a:p>
            <a:pPr algn="ctr"/>
            <a:r>
              <a:rPr lang="en-US" b="1" dirty="0"/>
              <a:t>TRIPADVIZOR</a:t>
            </a:r>
            <a:endParaRPr lang="ru-RU" b="1" dirty="0"/>
          </a:p>
          <a:p>
            <a:pPr algn="ctr"/>
            <a:r>
              <a:rPr lang="ru-RU" b="1" dirty="0"/>
              <a:t>КОМАНДИРОВКА.РУ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5D909E-C483-452C-9A9E-10639805A585}"/>
              </a:ext>
            </a:extLst>
          </p:cNvPr>
          <p:cNvSpPr txBox="1"/>
          <p:nvPr/>
        </p:nvSpPr>
        <p:spPr>
          <a:xfrm>
            <a:off x="257734" y="1901540"/>
            <a:ext cx="28276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СПАСИБО ЗА ВНИМАНИЕ!</a:t>
            </a:r>
            <a:endParaRPr lang="en-US" sz="2800" b="1" dirty="0">
              <a:solidFill>
                <a:srgbClr val="FF0000"/>
              </a:solidFill>
            </a:endParaRPr>
          </a:p>
          <a:p>
            <a:pPr algn="ctr"/>
            <a:endParaRPr lang="ru-RU" sz="2800" b="1" dirty="0">
              <a:solidFill>
                <a:srgbClr val="FF0000"/>
              </a:solidFill>
            </a:endParaRPr>
          </a:p>
          <a:p>
            <a:pPr algn="ctr"/>
            <a:r>
              <a:rPr lang="ru-RU" b="1" dirty="0"/>
              <a:t>ПИШИТЕ В </a:t>
            </a:r>
            <a:r>
              <a:rPr lang="en-US" b="1" dirty="0"/>
              <a:t>WHATSAPP</a:t>
            </a:r>
          </a:p>
          <a:p>
            <a:pPr algn="ctr"/>
            <a:r>
              <a:rPr lang="en-US" b="1" dirty="0"/>
              <a:t>89825190289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0683989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F5BB4E-6B2E-43C9-828D-EC95ABE2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3065" y="629042"/>
            <a:ext cx="9605635" cy="1059305"/>
          </a:xfrm>
        </p:spPr>
        <p:txBody>
          <a:bodyPr/>
          <a:lstStyle/>
          <a:p>
            <a:r>
              <a:rPr lang="ru-RU" b="1" dirty="0"/>
              <a:t>Что такое «обская кузница» сейчас?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2714F646-225D-4DE6-9C32-1BEEA748D77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00" y="1374623"/>
            <a:ext cx="5334792" cy="5316709"/>
          </a:xfr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BDD991EC-9070-4066-A9B7-259BBC7121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53910" y="2174203"/>
            <a:ext cx="4623571" cy="4031272"/>
          </a:xfrm>
        </p:spPr>
        <p:txBody>
          <a:bodyPr>
            <a:normAutofit lnSpcReduction="10000"/>
          </a:bodyPr>
          <a:lstStyle/>
          <a:p>
            <a:r>
              <a:rPr lang="ru-RU" b="1" dirty="0"/>
              <a:t>Проведение мастер-классов и курсов обучения кузнечному делу</a:t>
            </a:r>
          </a:p>
          <a:p>
            <a:r>
              <a:rPr lang="ru-RU" b="1" dirty="0"/>
              <a:t>Изготовление кованой сувенирной продукции</a:t>
            </a:r>
          </a:p>
          <a:p>
            <a:r>
              <a:rPr lang="ru-RU" b="1" dirty="0"/>
              <a:t>Реставрация изделий из металла</a:t>
            </a:r>
          </a:p>
          <a:p>
            <a:endParaRPr lang="ru-RU" b="1" dirty="0"/>
          </a:p>
          <a:p>
            <a:pPr marL="0" indent="0">
              <a:buNone/>
            </a:pPr>
            <a:endParaRPr lang="ru-RU" b="1" dirty="0"/>
          </a:p>
          <a:p>
            <a:pPr marL="0" indent="0" algn="ctr">
              <a:lnSpc>
                <a:spcPct val="110000"/>
              </a:lnSpc>
              <a:spcBef>
                <a:spcPts val="600"/>
              </a:spcBef>
              <a:buNone/>
            </a:pPr>
            <a:r>
              <a:rPr lang="ru-RU" sz="1400" i="1" dirty="0"/>
              <a:t>Расположена в центральной части города Сургута</a:t>
            </a:r>
          </a:p>
          <a:p>
            <a:pPr marL="0" indent="0" algn="ctr">
              <a:lnSpc>
                <a:spcPct val="110000"/>
              </a:lnSpc>
              <a:spcBef>
                <a:spcPts val="600"/>
              </a:spcBef>
              <a:buNone/>
            </a:pPr>
            <a:r>
              <a:rPr lang="ru-RU" sz="1400" i="1" dirty="0"/>
              <a:t>на территории социального кинотеатра,</a:t>
            </a:r>
          </a:p>
          <a:p>
            <a:pPr marL="0" indent="0" algn="ctr">
              <a:lnSpc>
                <a:spcPct val="110000"/>
              </a:lnSpc>
              <a:spcBef>
                <a:spcPts val="600"/>
              </a:spcBef>
              <a:buNone/>
            </a:pPr>
            <a:r>
              <a:rPr lang="ru-RU" sz="1400" i="1" dirty="0"/>
              <a:t>имеется обширная парковка для автобусов</a:t>
            </a:r>
          </a:p>
          <a:p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26429479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D296E1-7AF9-4AA8-A5D2-20FDF59A6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сооснователи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186F8D-38BC-483B-878A-947A474740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56101" y="2418841"/>
            <a:ext cx="5361819" cy="4042233"/>
          </a:xfrm>
        </p:spPr>
        <p:txBody>
          <a:bodyPr>
            <a:normAutofit/>
          </a:bodyPr>
          <a:lstStyle/>
          <a:p>
            <a:r>
              <a:rPr lang="ru-RU" b="1" dirty="0"/>
              <a:t>ВИТАЛИЙ ГОРШКОВ </a:t>
            </a:r>
            <a:r>
              <a:rPr lang="ru-RU" dirty="0"/>
              <a:t>– председатель регионального отделения Всероссийской  общественной организации развития художественного творчества и ремесленничества “Гильдия кузнецов России” в ХМАО-Югре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28ADFD5-CD2B-4717-8436-5629286468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9700" y="2418841"/>
            <a:ext cx="4645152" cy="3441520"/>
          </a:xfrm>
        </p:spPr>
        <p:txBody>
          <a:bodyPr/>
          <a:lstStyle/>
          <a:p>
            <a:r>
              <a:rPr lang="ru-RU" b="1" dirty="0"/>
              <a:t>ЕКАТЕРИНА ТАЙЛАКОВА </a:t>
            </a:r>
            <a:r>
              <a:rPr lang="ru-RU" dirty="0"/>
              <a:t>– член «Гильдии кузнецов России», автор более 10 социальных проектов-победителей конкурсов всех уровней, </a:t>
            </a:r>
            <a:r>
              <a:rPr lang="ru-RU" dirty="0" err="1"/>
              <a:t>фандрайзер</a:t>
            </a:r>
            <a:r>
              <a:rPr lang="ru-RU" dirty="0"/>
              <a:t> </a:t>
            </a: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7F18880-89AA-4473-8EA5-528ED8099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119" t="13527" r="1583" b="73768"/>
          <a:stretch/>
        </p:blipFill>
        <p:spPr>
          <a:xfrm>
            <a:off x="-1" y="5959719"/>
            <a:ext cx="3450100" cy="870857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61E6160-0692-43C4-B6F1-CDF6E926DC3D}"/>
              </a:ext>
            </a:extLst>
          </p:cNvPr>
          <p:cNvSpPr/>
          <p:nvPr/>
        </p:nvSpPr>
        <p:spPr>
          <a:xfrm>
            <a:off x="3435480" y="5968134"/>
            <a:ext cx="8756520" cy="84836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4AC622-9A57-4DD7-AB56-0C8F7221F8F1}"/>
              </a:ext>
            </a:extLst>
          </p:cNvPr>
          <p:cNvSpPr txBox="1"/>
          <p:nvPr/>
        </p:nvSpPr>
        <p:spPr>
          <a:xfrm>
            <a:off x="3435480" y="6105378"/>
            <a:ext cx="8550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ГОРН, КЛЕЩИ, НАКОВАЛЬНЯ, МОЛОТКИ… СО ВСЕМ ЭТИМ ЗНАКОМИТСЯ ПОСЕТИТЕЛЬ «ОБСКОЙ КУЗНИЦЫ». А НА СТЕНАХ У НАС - ИЗДЕЛИЯ С ИСТОРИЕЙ!</a:t>
            </a:r>
          </a:p>
        </p:txBody>
      </p:sp>
    </p:spTree>
    <p:extLst>
      <p:ext uri="{BB962C8B-B14F-4D97-AF65-F5344CB8AC3E}">
        <p14:creationId xmlns:p14="http://schemas.microsoft.com/office/powerpoint/2010/main" val="4283451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A1CF604-4814-4A5D-9656-F148A58CFC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513"/>
          <a:stretch/>
        </p:blipFill>
        <p:spPr>
          <a:xfrm>
            <a:off x="112543" y="241074"/>
            <a:ext cx="4976188" cy="56814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F878E5-6A3D-4A72-BAE4-A721A959F6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277" y="241074"/>
            <a:ext cx="5389795" cy="38213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ACBAFD-D9C8-4FE8-B87C-BCA1D3D1938F}"/>
              </a:ext>
            </a:extLst>
          </p:cNvPr>
          <p:cNvSpPr txBox="1"/>
          <p:nvPr/>
        </p:nvSpPr>
        <p:spPr>
          <a:xfrm>
            <a:off x="6068820" y="4773122"/>
            <a:ext cx="61231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       24 МАСТЕР-КЛАССА ПО КОВКЕ ИЗДЕЛИЙ</a:t>
            </a:r>
          </a:p>
          <a:p>
            <a:r>
              <a:rPr lang="ru-RU" b="1" dirty="0"/>
              <a:t>с использованием дополнительных материалов </a:t>
            </a:r>
          </a:p>
          <a:p>
            <a:r>
              <a:rPr lang="ru-RU" b="1" dirty="0"/>
              <a:t>		        </a:t>
            </a:r>
            <a:r>
              <a:rPr lang="ru-RU" sz="1400" b="1" dirty="0"/>
              <a:t>ОТ 1000 ДО 12 000 РУБЛЕЙ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E04C5D9-F0F4-4AA4-A481-A23890235C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119" t="13527" r="1583" b="73768"/>
          <a:stretch/>
        </p:blipFill>
        <p:spPr>
          <a:xfrm>
            <a:off x="-1" y="5959719"/>
            <a:ext cx="3450100" cy="870857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8FB50BE-5DED-4B02-A560-7E6D76ECD724}"/>
              </a:ext>
            </a:extLst>
          </p:cNvPr>
          <p:cNvSpPr/>
          <p:nvPr/>
        </p:nvSpPr>
        <p:spPr>
          <a:xfrm>
            <a:off x="3435480" y="5968134"/>
            <a:ext cx="8756520" cy="84836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8839F8-12C5-4EA3-9FEE-B27D45A30212}"/>
              </a:ext>
            </a:extLst>
          </p:cNvPr>
          <p:cNvSpPr txBox="1"/>
          <p:nvPr/>
        </p:nvSpPr>
        <p:spPr>
          <a:xfrm>
            <a:off x="3775219" y="6069150"/>
            <a:ext cx="8990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ИЩИТЕ НАС НА ЯНДЕКС.МАРКЕТ, БЕРУ,  </a:t>
            </a:r>
            <a:r>
              <a:rPr lang="en-US" b="1" dirty="0">
                <a:solidFill>
                  <a:schemeClr val="bg1"/>
                </a:solidFill>
              </a:rPr>
              <a:t>AVITO</a:t>
            </a:r>
            <a:r>
              <a:rPr lang="ru-RU" b="1" dirty="0">
                <a:solidFill>
                  <a:schemeClr val="bg1"/>
                </a:solidFill>
              </a:rPr>
              <a:t>, ЯРМАРКА МАСТЕРОВ  </a:t>
            </a:r>
          </a:p>
          <a:p>
            <a:r>
              <a:rPr lang="en-US" b="1" dirty="0">
                <a:solidFill>
                  <a:schemeClr val="bg1"/>
                </a:solidFill>
              </a:rPr>
              <a:t>EBAY,  OZON </a:t>
            </a:r>
            <a:r>
              <a:rPr lang="ru-RU" b="1" dirty="0">
                <a:solidFill>
                  <a:schemeClr val="bg1"/>
                </a:solidFill>
              </a:rPr>
              <a:t>И </a:t>
            </a:r>
            <a:r>
              <a:rPr lang="en-US" b="1" dirty="0">
                <a:solidFill>
                  <a:schemeClr val="bg1"/>
                </a:solidFill>
              </a:rPr>
              <a:t>AMAZON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346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D296E1-7AF9-4AA8-A5D2-20FDF59A6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Виды мастер-классов и Целевая аудитория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186F8D-38BC-483B-878A-947A474740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25552" y="2118484"/>
            <a:ext cx="6081932" cy="4042233"/>
          </a:xfrm>
        </p:spPr>
        <p:txBody>
          <a:bodyPr>
            <a:normAutofit/>
          </a:bodyPr>
          <a:lstStyle/>
          <a:p>
            <a:r>
              <a:rPr lang="ru-RU" b="1" dirty="0"/>
              <a:t>Детские 6+ (от 1000 руб.): гвоздик, подкова, сердечко</a:t>
            </a:r>
          </a:p>
          <a:p>
            <a:r>
              <a:rPr lang="ru-RU" b="1" dirty="0"/>
              <a:t>Подростковые 12+ (от 1600 руб.): улитка, ложка, кольцо</a:t>
            </a:r>
          </a:p>
          <a:p>
            <a:r>
              <a:rPr lang="ru-RU" b="1" dirty="0"/>
              <a:t>«Женские» (от 1700 руб.): вилка, роза, тюльпан, колокольчик</a:t>
            </a:r>
          </a:p>
          <a:p>
            <a:r>
              <a:rPr lang="ru-RU" b="1" dirty="0"/>
              <a:t>Взрослые 18+ (от 2500 руб.): </a:t>
            </a:r>
            <a:r>
              <a:rPr lang="ru-RU" b="1" dirty="0" err="1"/>
              <a:t>куябрик</a:t>
            </a:r>
            <a:r>
              <a:rPr lang="ru-RU" b="1" dirty="0"/>
              <a:t>, нож для сыра, нож, клинок якутского ножа, голова топора </a:t>
            </a:r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28ADFD5-CD2B-4717-8436-5629286468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6015" y="2268728"/>
            <a:ext cx="4645152" cy="3441520"/>
          </a:xfrm>
        </p:spPr>
        <p:txBody>
          <a:bodyPr/>
          <a:lstStyle/>
          <a:p>
            <a:pPr algn="ctr"/>
            <a:r>
              <a:rPr lang="ru-RU" dirty="0"/>
              <a:t>Индивидуальные </a:t>
            </a:r>
          </a:p>
          <a:p>
            <a:pPr algn="ctr"/>
            <a:r>
              <a:rPr lang="ru-RU" dirty="0"/>
              <a:t>Семейные (до 6 человек)</a:t>
            </a:r>
          </a:p>
          <a:p>
            <a:pPr algn="ctr"/>
            <a:r>
              <a:rPr lang="ru-RU" dirty="0"/>
              <a:t>Групповые (школьные классы)</a:t>
            </a:r>
          </a:p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760A84-0F0E-4587-80CF-2EAB372E9E6D}"/>
              </a:ext>
            </a:extLst>
          </p:cNvPr>
          <p:cNvSpPr txBox="1"/>
          <p:nvPr/>
        </p:nvSpPr>
        <p:spPr>
          <a:xfrm>
            <a:off x="1055077" y="4290646"/>
            <a:ext cx="384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/>
              <a:t>           </a:t>
            </a:r>
            <a:r>
              <a:rPr lang="ru-RU" sz="1600" b="1" i="1" dirty="0"/>
              <a:t>КОВАТЬ МОЖЕТ КАЖДЫЙ!</a:t>
            </a:r>
          </a:p>
          <a:p>
            <a:pPr algn="ctr"/>
            <a:r>
              <a:rPr lang="ru-RU" sz="1600" i="1" dirty="0"/>
              <a:t>Не важно – интересуется ли человек историей, национальными традициями, хочет ли провести свой досуг… Ему просто нравится то, что он САМ делает нечто новое и уникальное</a:t>
            </a:r>
          </a:p>
        </p:txBody>
      </p:sp>
    </p:spTree>
    <p:extLst>
      <p:ext uri="{BB962C8B-B14F-4D97-AF65-F5344CB8AC3E}">
        <p14:creationId xmlns:p14="http://schemas.microsoft.com/office/powerpoint/2010/main" val="3474159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8A188C7-4A7B-4264-B952-1285457C1C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424"/>
            <a:ext cx="3220077" cy="295322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AADBC07-F0B9-474A-B691-1E8A50BB98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02852"/>
            <a:ext cx="3070208" cy="307020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974AC4B-2510-41C9-A8B3-AEA5CF8E28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689" y="3047634"/>
            <a:ext cx="3092416" cy="309241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2AF308B-C457-4683-8032-6B7401509A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273" y="0"/>
            <a:ext cx="3092416" cy="309241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9D02BE5-2D06-4AFE-8703-DFB01DF377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804" y="3008068"/>
            <a:ext cx="3143086" cy="3143086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279502AA-C9EB-4284-95EF-FC2B7C7883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480" y="3058738"/>
            <a:ext cx="3070209" cy="3070209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5B96B162-C753-46E7-A04A-B4675B23C24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863" y="0"/>
            <a:ext cx="3042055" cy="304205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2AB7186-52FD-43FB-833C-8C0CF4F6148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6"/>
          <a:stretch/>
        </p:blipFill>
        <p:spPr>
          <a:xfrm>
            <a:off x="9040215" y="41501"/>
            <a:ext cx="3151785" cy="3017237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55F65C2A-46A8-46C7-BF36-E110E3C40DC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70119" t="13527" r="1583" b="73768"/>
          <a:stretch/>
        </p:blipFill>
        <p:spPr>
          <a:xfrm>
            <a:off x="-1" y="5959719"/>
            <a:ext cx="3450100" cy="870857"/>
          </a:xfrm>
          <a:prstGeom prst="rect">
            <a:avLst/>
          </a:prstGeom>
        </p:spPr>
      </p:pic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9BC5C728-7182-4F27-AB81-FD82A17845BA}"/>
              </a:ext>
            </a:extLst>
          </p:cNvPr>
          <p:cNvSpPr/>
          <p:nvPr/>
        </p:nvSpPr>
        <p:spPr>
          <a:xfrm>
            <a:off x="3435480" y="5968134"/>
            <a:ext cx="8756520" cy="84836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3099272-28EC-42C1-8ED6-F06D60F74069}"/>
              </a:ext>
            </a:extLst>
          </p:cNvPr>
          <p:cNvSpPr txBox="1"/>
          <p:nvPr/>
        </p:nvSpPr>
        <p:spPr>
          <a:xfrm>
            <a:off x="3240010" y="6192261"/>
            <a:ext cx="875651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dirty="0">
                <a:solidFill>
                  <a:schemeClr val="bg1"/>
                </a:solidFill>
              </a:rPr>
              <a:t>ВСЁ МОЖНО ПРИОБРЕСТИ ОНЛАЙН НА </a:t>
            </a:r>
            <a:r>
              <a:rPr lang="en-US" sz="1900" b="1" dirty="0">
                <a:solidFill>
                  <a:schemeClr val="bg1"/>
                </a:solidFill>
              </a:rPr>
              <a:t>WWW.OBSKAYAKUZNICA.COM</a:t>
            </a:r>
            <a:endParaRPr lang="ru-RU" sz="1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29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B378D17-7EAF-4496-865C-67A6C39CD7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43" y="-101601"/>
            <a:ext cx="4414157" cy="441415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87007DE-234F-48E0-8666-7EB8A55FB9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3543"/>
            <a:ext cx="3205843" cy="427445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A546F44-B9AB-4642-89D1-85FF7FFF96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3" r="-10363"/>
          <a:stretch/>
        </p:blipFill>
        <p:spPr>
          <a:xfrm>
            <a:off x="0" y="-101600"/>
            <a:ext cx="3576465" cy="268514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58AC5E-E6DF-459E-BA75-36648E9D52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4" b="-3386"/>
          <a:stretch/>
        </p:blipFill>
        <p:spPr>
          <a:xfrm>
            <a:off x="3205843" y="-101602"/>
            <a:ext cx="4572000" cy="324938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C69C5DB-26D4-4E58-837B-EC9E600429F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2" b="80"/>
          <a:stretch/>
        </p:blipFill>
        <p:spPr>
          <a:xfrm>
            <a:off x="3205843" y="2998107"/>
            <a:ext cx="4572000" cy="385989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BC42EF3-E794-4FE5-AD93-F9D0D455D9C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8" b="24520"/>
          <a:stretch/>
        </p:blipFill>
        <p:spPr>
          <a:xfrm>
            <a:off x="7777843" y="3919560"/>
            <a:ext cx="4414157" cy="293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2652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9C6A84-C77A-4627-8150-6221499210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" t="4900" r="5582" b="4927"/>
          <a:stretch/>
        </p:blipFill>
        <p:spPr>
          <a:xfrm>
            <a:off x="-154745" y="3098959"/>
            <a:ext cx="3820856" cy="37797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4F9438F-2FA7-40FC-8CAB-F3D371AF26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6" r="16974" b="14256"/>
          <a:stretch/>
        </p:blipFill>
        <p:spPr>
          <a:xfrm>
            <a:off x="6865035" y="1841012"/>
            <a:ext cx="5326966" cy="503771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1D5C268-6412-428D-990D-D85048E68F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43" t="9230" r="20516" b="39897"/>
          <a:stretch/>
        </p:blipFill>
        <p:spPr>
          <a:xfrm>
            <a:off x="3666111" y="2963203"/>
            <a:ext cx="3326934" cy="393979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7B2BECD-1168-4CF9-975D-746ECA1A35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085" y="0"/>
            <a:ext cx="4495906" cy="299727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289D6F9-BE48-40D7-A951-A661B897408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9" t="61237" b="10153"/>
          <a:stretch/>
        </p:blipFill>
        <p:spPr>
          <a:xfrm>
            <a:off x="6976990" y="0"/>
            <a:ext cx="5215010" cy="200070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12DDCC0-A74C-4888-B97F-DC3432709FE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7" t="9917" r="3927" b="5333"/>
          <a:stretch/>
        </p:blipFill>
        <p:spPr>
          <a:xfrm>
            <a:off x="0" y="0"/>
            <a:ext cx="2897945" cy="299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7415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CFE84E-6C37-4E42-B3A0-4E541E865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4359" y="505581"/>
            <a:ext cx="9603275" cy="1049235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/>
              <a:t>Стоимость ИЗДЕЛИЙ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F1B6A2CB-75F4-4AD9-8424-4F400A78296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1013399"/>
              </p:ext>
            </p:extLst>
          </p:nvPr>
        </p:nvGraphicFramePr>
        <p:xfrm>
          <a:off x="1406900" y="1290426"/>
          <a:ext cx="9706708" cy="47343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770">
                  <a:extLst>
                    <a:ext uri="{9D8B030D-6E8A-4147-A177-3AD203B41FA5}">
                      <a16:colId xmlns:a16="http://schemas.microsoft.com/office/drawing/2014/main" val="1749418776"/>
                    </a:ext>
                  </a:extLst>
                </a:gridCol>
                <a:gridCol w="4193580">
                  <a:extLst>
                    <a:ext uri="{9D8B030D-6E8A-4147-A177-3AD203B41FA5}">
                      <a16:colId xmlns:a16="http://schemas.microsoft.com/office/drawing/2014/main" val="285505310"/>
                    </a:ext>
                  </a:extLst>
                </a:gridCol>
                <a:gridCol w="2244433">
                  <a:extLst>
                    <a:ext uri="{9D8B030D-6E8A-4147-A177-3AD203B41FA5}">
                      <a16:colId xmlns:a16="http://schemas.microsoft.com/office/drawing/2014/main" val="3264517983"/>
                    </a:ext>
                  </a:extLst>
                </a:gridCol>
                <a:gridCol w="2658925">
                  <a:extLst>
                    <a:ext uri="{9D8B030D-6E8A-4147-A177-3AD203B41FA5}">
                      <a16:colId xmlns:a16="http://schemas.microsoft.com/office/drawing/2014/main" val="38556906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Наименование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Стоимость готового изделия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Стоимость изготовления на мастер-классе </a:t>
                      </a:r>
                    </a:p>
                    <a:p>
                      <a:pPr algn="ctr"/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8628488"/>
                  </a:ext>
                </a:extLst>
              </a:tr>
              <a:tr h="470958">
                <a:tc>
                  <a:txBody>
                    <a:bodyPr/>
                    <a:lstStyle/>
                    <a:p>
                      <a:pPr algn="l"/>
                      <a:r>
                        <a:rPr lang="ru-RU" b="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/>
                        <a:t>Гвоздь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/>
                        <a:t>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/>
                        <a:t>1000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66123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/>
                      <a:r>
                        <a:rPr lang="ru-RU" b="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/>
                        <a:t>Подкова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/>
                        <a:t>1200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/>
                        <a:t>2000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131788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/>
                      <a:r>
                        <a:rPr lang="ru-RU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/>
                        <a:t>Сердце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/>
                        <a:t>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1400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052241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/>
                      <a:r>
                        <a:rPr lang="ru-RU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/>
                        <a:t>Брелок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/>
                        <a:t>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1600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11690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/>
                        <a:t>Улитка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/>
                        <a:t>1200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1600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8227781"/>
                  </a:ext>
                </a:extLst>
              </a:tr>
              <a:tr h="3549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b="0" dirty="0"/>
                        <a:t>Колокольчик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2200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2200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4827336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/>
                        <a:t>Кольцо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/>
                        <a:t>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1100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9031319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/>
                        <a:t>Браслет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/>
                        <a:t>790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1600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8424264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0" dirty="0"/>
                        <a:t>Руны*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/>
                        <a:t>1000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0202209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/>
                        <a:t>Подсвечник настольный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/>
                        <a:t>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1000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05812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6641348"/>
      </p:ext>
    </p:extLst>
  </p:cSld>
  <p:clrMapOvr>
    <a:masterClrMapping/>
  </p:clrMapOvr>
</p:sld>
</file>

<file path=ppt/theme/theme1.xml><?xml version="1.0" encoding="utf-8"?>
<a:theme xmlns:a="http://schemas.openxmlformats.org/drawingml/2006/main" name="Галерея">
  <a:themeElements>
    <a:clrScheme name="Галерея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Галерея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алерея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TM10001114[[fn=Галерея]]</Template>
  <TotalTime>468</TotalTime>
  <Words>707</Words>
  <Application>Microsoft Office PowerPoint</Application>
  <PresentationFormat>Широкоэкранный</PresentationFormat>
  <Paragraphs>181</Paragraphs>
  <Slides>16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Gill Sans MT</vt:lpstr>
      <vt:lpstr>Галерея</vt:lpstr>
      <vt:lpstr>Обская кузница:  мастер-классы по ковке 6+</vt:lpstr>
      <vt:lpstr>Что такое «обская кузница» сейчас?</vt:lpstr>
      <vt:lpstr>сооснователи</vt:lpstr>
      <vt:lpstr>Презентация PowerPoint</vt:lpstr>
      <vt:lpstr>Виды мастер-классов и Целевая аудитория</vt:lpstr>
      <vt:lpstr>Презентация PowerPoint</vt:lpstr>
      <vt:lpstr>Презентация PowerPoint</vt:lpstr>
      <vt:lpstr>Презентация PowerPoint</vt:lpstr>
      <vt:lpstr>Стоимость ИЗДЕЛИЙ</vt:lpstr>
      <vt:lpstr>Презентация PowerPoint</vt:lpstr>
      <vt:lpstr>ПРЕИМУЩЕСТВА НАШИХ МАСТЕР-КЛАССОВ  (А ДРУГИХ ПОПРОСТУ И НЕТ) </vt:lpstr>
      <vt:lpstr>РЕАЛИЗАЦИЯ ПРОДУКЦИИ, КОТОРАЯ СОЗДАЁТСЯ НА МАСТЕР-КЛАССАХ</vt:lpstr>
      <vt:lpstr>500% ПРИРОСТА ПРИБЫЛИ ПРИНЕСЛИ МАСТЕР-КЛАССЫ  В 2019 ГОДУ ПО СРАВНЕНИЮ С 2018</vt:lpstr>
      <vt:lpstr>УРОКИ КУЗНЕЧНОГО РЕМЕСЛА – ЛАУРЕАТ всероссийскОГО конкурсА на лучшие программы образовательного волонтерства В НОМИНАЦИИ «ЛучшАЯ общеразвивающая программА»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Обская кузница: кованая сувенирная продукция</dc:title>
  <dc:creator>Пользователь</dc:creator>
  <cp:lastModifiedBy>Пользователь</cp:lastModifiedBy>
  <cp:revision>59</cp:revision>
  <dcterms:created xsi:type="dcterms:W3CDTF">2020-07-08T16:14:39Z</dcterms:created>
  <dcterms:modified xsi:type="dcterms:W3CDTF">2020-07-18T19:02:09Z</dcterms:modified>
</cp:coreProperties>
</file>