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embeddings/oleObject1.bin" ContentType="application/vnd.openxmlformats-officedocument.oleObject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embeddings/oleObject2.bin" ContentType="application/vnd.openxmlformats-officedocument.oleObject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embeddings/oleObject3.bin" ContentType="application/vnd.openxmlformats-officedocument.oleObject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embeddings/oleObject4.bin" ContentType="application/vnd.openxmlformats-officedocument.oleObject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embeddings/oleObject5.bin" ContentType="application/vnd.openxmlformats-officedocument.oleObject"/>
  <Override PartName="/ppt/charts/chart1.xml" ContentType="application/vnd.openxmlformats-officedocument.drawingml.chart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embeddings/oleObject6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7" r:id="rId3"/>
    <p:sldId id="257" r:id="rId4"/>
    <p:sldId id="269" r:id="rId5"/>
    <p:sldId id="261" r:id="rId6"/>
    <p:sldId id="262" r:id="rId7"/>
    <p:sldId id="264" r:id="rId8"/>
    <p:sldId id="265" r:id="rId9"/>
  </p:sldIdLst>
  <p:sldSz cx="9144000" cy="5143500" type="screen16x9"/>
  <p:notesSz cx="6858000" cy="9144000"/>
  <p:custDataLst>
    <p:tags r:id="rId11"/>
  </p:custDataLst>
  <p:defaultTextStyle>
    <a:defPPr>
      <a:defRPr lang="en-US"/>
    </a:defPPr>
    <a:lvl1pPr marL="0" algn="l" defTabSz="512064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256032" algn="l" defTabSz="512064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512064" algn="l" defTabSz="512064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768096" algn="l" defTabSz="512064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024128" algn="l" defTabSz="512064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1280160" algn="l" defTabSz="512064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1536192" algn="l" defTabSz="512064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1792224" algn="l" defTabSz="512064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2048256" algn="l" defTabSz="512064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94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B25"/>
    <a:srgbClr val="FFD964"/>
    <a:srgbClr val="FFDB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9" autoAdjust="0"/>
    <p:restoredTop sz="94615" autoAdjust="0"/>
  </p:normalViewPr>
  <p:slideViewPr>
    <p:cSldViewPr>
      <p:cViewPr varScale="1">
        <p:scale>
          <a:sx n="133" d="100"/>
          <a:sy n="133" d="100"/>
        </p:scale>
        <p:origin x="-120" y="-656"/>
      </p:cViewPr>
      <p:guideLst>
        <p:guide orient="horz" pos="972"/>
        <p:guide pos="14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ags" Target="tags/tag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printerSettings" Target="printerSettings/printerSettings1.bin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Relationship Id="rId2" Type="http://schemas.microsoft.com/office/2011/relationships/chartStyle" Target="style1.xml"/><Relationship Id="rId3" Type="http://schemas.microsoft.com/office/2011/relationships/chartColorStyle" Target="colors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собрано </c:v>
                </c:pt>
              </c:strCache>
            </c:strRef>
          </c:tx>
          <c:spPr>
            <a:solidFill>
              <a:schemeClr val="accent1">
                <a:shade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январь 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2400.0</c:v>
                </c:pt>
                <c:pt idx="1">
                  <c:v>1700.0</c:v>
                </c:pt>
                <c:pt idx="2">
                  <c:v>3100.0</c:v>
                </c:pt>
                <c:pt idx="3">
                  <c:v>1700.0</c:v>
                </c:pt>
                <c:pt idx="4">
                  <c:v>2510.0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8B4-4DB8-99F6-5EFCC157F29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переработано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январь 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360.0</c:v>
                </c:pt>
                <c:pt idx="1">
                  <c:v>80.0</c:v>
                </c:pt>
                <c:pt idx="2">
                  <c:v>513.0</c:v>
                </c:pt>
                <c:pt idx="3">
                  <c:v>630.0</c:v>
                </c:pt>
                <c:pt idx="4">
                  <c:v>330.0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8B4-4DB8-99F6-5EFCC157F29A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отправлено на благотворительность</c:v>
                </c:pt>
              </c:strCache>
            </c:strRef>
          </c:tx>
          <c:spPr>
            <a:solidFill>
              <a:schemeClr val="accent1">
                <a:tint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январь 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530.0</c:v>
                </c:pt>
                <c:pt idx="1">
                  <c:v>3200.0</c:v>
                </c:pt>
                <c:pt idx="2">
                  <c:v>1400.0</c:v>
                </c:pt>
                <c:pt idx="3">
                  <c:v>1070.0</c:v>
                </c:pt>
                <c:pt idx="4">
                  <c:v>2180.0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8B4-4DB8-99F6-5EFCC157F2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87173256"/>
        <c:axId val="2087176936"/>
      </c:barChart>
      <c:catAx>
        <c:axId val="2087173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087176936"/>
        <c:crosses val="autoZero"/>
        <c:auto val="1"/>
        <c:lblAlgn val="ctr"/>
        <c:lblOffset val="100"/>
        <c:noMultiLvlLbl val="0"/>
      </c:catAx>
      <c:valAx>
        <c:axId val="2087176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0871732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8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6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2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680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4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36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792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48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23.07.20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23.07.20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23.07.20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94866"/>
            <a:ext cx="4114800" cy="5715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23.07.20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2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1pPr>
            <a:lvl2pPr marL="256032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2pPr>
            <a:lvl3pPr marL="51206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68096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4pPr>
            <a:lvl5pPr marL="1024128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5pPr>
            <a:lvl6pPr marL="128016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6pPr>
            <a:lvl7pPr marL="1536192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7pPr>
            <a:lvl8pPr marL="1792224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8pPr>
            <a:lvl9pPr marL="2048256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23.07.20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23.07.20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7"/>
            <a:ext cx="2020094" cy="319881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56032" indent="0">
              <a:buNone/>
              <a:defRPr sz="1100" b="1"/>
            </a:lvl2pPr>
            <a:lvl3pPr marL="512064" indent="0">
              <a:buNone/>
              <a:defRPr sz="1000" b="1"/>
            </a:lvl3pPr>
            <a:lvl4pPr marL="768096" indent="0">
              <a:buNone/>
              <a:defRPr sz="900" b="1"/>
            </a:lvl4pPr>
            <a:lvl5pPr marL="1024128" indent="0">
              <a:buNone/>
              <a:defRPr sz="900" b="1"/>
            </a:lvl5pPr>
            <a:lvl6pPr marL="1280160" indent="0">
              <a:buNone/>
              <a:defRPr sz="900" b="1"/>
            </a:lvl6pPr>
            <a:lvl7pPr marL="1536192" indent="0">
              <a:buNone/>
              <a:defRPr sz="900" b="1"/>
            </a:lvl7pPr>
            <a:lvl8pPr marL="1792224" indent="0">
              <a:buNone/>
              <a:defRPr sz="900" b="1"/>
            </a:lvl8pPr>
            <a:lvl9pPr marL="2048256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3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7"/>
            <a:ext cx="2020888" cy="319881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56032" indent="0">
              <a:buNone/>
              <a:defRPr sz="1100" b="1"/>
            </a:lvl2pPr>
            <a:lvl3pPr marL="512064" indent="0">
              <a:buNone/>
              <a:defRPr sz="1000" b="1"/>
            </a:lvl3pPr>
            <a:lvl4pPr marL="768096" indent="0">
              <a:buNone/>
              <a:defRPr sz="900" b="1"/>
            </a:lvl4pPr>
            <a:lvl5pPr marL="1024128" indent="0">
              <a:buNone/>
              <a:defRPr sz="900" b="1"/>
            </a:lvl5pPr>
            <a:lvl6pPr marL="1280160" indent="0">
              <a:buNone/>
              <a:defRPr sz="900" b="1"/>
            </a:lvl6pPr>
            <a:lvl7pPr marL="1536192" indent="0">
              <a:buNone/>
              <a:defRPr sz="900" b="1"/>
            </a:lvl7pPr>
            <a:lvl8pPr marL="1792224" indent="0">
              <a:buNone/>
              <a:defRPr sz="900" b="1"/>
            </a:lvl8pPr>
            <a:lvl9pPr marL="2048256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3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23.07.20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23.07.20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23.07.20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36525"/>
            <a:ext cx="1504157" cy="581025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6" y="136526"/>
            <a:ext cx="2555875" cy="292655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1" y="717551"/>
            <a:ext cx="1504157" cy="2345531"/>
          </a:xfrm>
        </p:spPr>
        <p:txBody>
          <a:bodyPr/>
          <a:lstStyle>
            <a:lvl1pPr marL="0" indent="0">
              <a:buNone/>
              <a:defRPr sz="800"/>
            </a:lvl1pPr>
            <a:lvl2pPr marL="256032" indent="0">
              <a:buNone/>
              <a:defRPr sz="700"/>
            </a:lvl2pPr>
            <a:lvl3pPr marL="512064" indent="0">
              <a:buNone/>
              <a:defRPr sz="600"/>
            </a:lvl3pPr>
            <a:lvl4pPr marL="768096" indent="0">
              <a:buNone/>
              <a:defRPr sz="500"/>
            </a:lvl4pPr>
            <a:lvl5pPr marL="1024128" indent="0">
              <a:buNone/>
              <a:defRPr sz="500"/>
            </a:lvl5pPr>
            <a:lvl6pPr marL="1280160" indent="0">
              <a:buNone/>
              <a:defRPr sz="500"/>
            </a:lvl6pPr>
            <a:lvl7pPr marL="1536192" indent="0">
              <a:buNone/>
              <a:defRPr sz="500"/>
            </a:lvl7pPr>
            <a:lvl8pPr marL="1792224" indent="0">
              <a:buNone/>
              <a:defRPr sz="500"/>
            </a:lvl8pPr>
            <a:lvl9pPr marL="2048256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23.07.20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800"/>
            </a:lvl1pPr>
            <a:lvl2pPr marL="256032" indent="0">
              <a:buNone/>
              <a:defRPr sz="1600"/>
            </a:lvl2pPr>
            <a:lvl3pPr marL="512064" indent="0">
              <a:buNone/>
              <a:defRPr sz="1300"/>
            </a:lvl3pPr>
            <a:lvl4pPr marL="768096" indent="0">
              <a:buNone/>
              <a:defRPr sz="1100"/>
            </a:lvl4pPr>
            <a:lvl5pPr marL="1024128" indent="0">
              <a:buNone/>
              <a:defRPr sz="1100"/>
            </a:lvl5pPr>
            <a:lvl6pPr marL="1280160" indent="0">
              <a:buNone/>
              <a:defRPr sz="1100"/>
            </a:lvl6pPr>
            <a:lvl7pPr marL="1536192" indent="0">
              <a:buNone/>
              <a:defRPr sz="1100"/>
            </a:lvl7pPr>
            <a:lvl8pPr marL="1792224" indent="0">
              <a:buNone/>
              <a:defRPr sz="1100"/>
            </a:lvl8pPr>
            <a:lvl9pPr marL="2048256" indent="0">
              <a:buNone/>
              <a:defRPr sz="1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800"/>
            </a:lvl1pPr>
            <a:lvl2pPr marL="256032" indent="0">
              <a:buNone/>
              <a:defRPr sz="700"/>
            </a:lvl2pPr>
            <a:lvl3pPr marL="512064" indent="0">
              <a:buNone/>
              <a:defRPr sz="600"/>
            </a:lvl3pPr>
            <a:lvl4pPr marL="768096" indent="0">
              <a:buNone/>
              <a:defRPr sz="500"/>
            </a:lvl4pPr>
            <a:lvl5pPr marL="1024128" indent="0">
              <a:buNone/>
              <a:defRPr sz="500"/>
            </a:lvl5pPr>
            <a:lvl6pPr marL="1280160" indent="0">
              <a:buNone/>
              <a:defRPr sz="500"/>
            </a:lvl6pPr>
            <a:lvl7pPr marL="1536192" indent="0">
              <a:buNone/>
              <a:defRPr sz="500"/>
            </a:lvl7pPr>
            <a:lvl8pPr marL="1792224" indent="0">
              <a:buNone/>
              <a:defRPr sz="500"/>
            </a:lvl8pPr>
            <a:lvl9pPr marL="2048256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23.07.20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vmlDrawing" Target="../drawings/vmlDrawing1.vml"/><Relationship Id="rId14" Type="http://schemas.openxmlformats.org/officeDocument/2006/relationships/tags" Target="../tags/tag2.xml"/><Relationship Id="rId15" Type="http://schemas.openxmlformats.org/officeDocument/2006/relationships/tags" Target="../tags/tag3.xml"/><Relationship Id="rId16" Type="http://schemas.openxmlformats.org/officeDocument/2006/relationships/oleObject" Target="../embeddings/oleObject1.bin"/><Relationship Id="rId17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3970495800"/>
              </p:ext>
            </p:extLst>
          </p:nvPr>
        </p:nvGraphicFramePr>
        <p:xfrm>
          <a:off x="794" y="795"/>
          <a:ext cx="794" cy="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7" name="think-cell Slide" r:id="rId16" imgW="444" imgH="446" progId="TCLayout.ActiveDocument.1">
                  <p:embed/>
                </p:oleObj>
              </mc:Choice>
              <mc:Fallback>
                <p:oleObj name="think-cell Slide" r:id="rId16" imgW="444" imgH="44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794" y="795"/>
                        <a:ext cx="794" cy="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/>
          <p:cNvSpPr/>
          <p:nvPr userDrawn="1">
            <p:custDataLst>
              <p:tags r:id="rId15"/>
            </p:custDataLst>
          </p:nvPr>
        </p:nvSpPr>
        <p:spPr>
          <a:xfrm>
            <a:off x="1" y="0"/>
            <a:ext cx="79375" cy="793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/>
            <a:endParaRPr lang="en-US" sz="2500" b="0" i="0" baseline="0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51206" tIns="25603" rIns="51206" bIns="25603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51206" tIns="25603" rIns="51206" bIns="2560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</p:spPr>
        <p:txBody>
          <a:bodyPr vert="horz" lIns="51206" tIns="25603" rIns="51206" bIns="25603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23.07.20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</p:spPr>
        <p:txBody>
          <a:bodyPr vert="horz" lIns="51206" tIns="25603" rIns="51206" bIns="25603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</p:spPr>
        <p:txBody>
          <a:bodyPr vert="horz" lIns="51206" tIns="25603" rIns="51206" bIns="25603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512064" rtl="0" eaLnBrk="1" latinLnBrk="0" hangingPunct="1">
        <a:spcBef>
          <a:spcPct val="0"/>
        </a:spcBef>
        <a:buNone/>
        <a:defRPr sz="2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2024" indent="-192024" algn="l" defTabSz="512064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6052" indent="-160020" algn="l" defTabSz="512064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28016" algn="l" defTabSz="512064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96112" indent="-128016" algn="l" defTabSz="512064" rtl="0" eaLnBrk="1" latinLnBrk="0" hangingPunct="1">
        <a:spcBef>
          <a:spcPct val="20000"/>
        </a:spcBef>
        <a:buFont typeface="Arial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2144" indent="-128016" algn="l" defTabSz="512064" rtl="0" eaLnBrk="1" latinLnBrk="0" hangingPunct="1">
        <a:spcBef>
          <a:spcPct val="20000"/>
        </a:spcBef>
        <a:buFont typeface="Arial" pitchFamily="34" charset="0"/>
        <a:buChar char="»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08176" indent="-128016" algn="l" defTabSz="512064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664208" indent="-128016" algn="l" defTabSz="512064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28016" algn="l" defTabSz="512064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272" indent="-128016" algn="l" defTabSz="512064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206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6032" algn="l" defTabSz="51206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2064" algn="l" defTabSz="51206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" algn="l" defTabSz="51206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4128" algn="l" defTabSz="51206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0160" algn="l" defTabSz="51206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36192" algn="l" defTabSz="51206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92224" algn="l" defTabSz="51206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256" algn="l" defTabSz="51206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93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4" Type="http://schemas.openxmlformats.org/officeDocument/2006/relationships/slideLayout" Target="../slideLayouts/slideLayout2.xml"/><Relationship Id="rId5" Type="http://schemas.openxmlformats.org/officeDocument/2006/relationships/oleObject" Target="../embeddings/oleObject2.bin"/><Relationship Id="rId6" Type="http://schemas.openxmlformats.org/officeDocument/2006/relationships/image" Target="../media/image1.emf"/><Relationship Id="rId7" Type="http://schemas.openxmlformats.org/officeDocument/2006/relationships/image" Target="../media/image4.png"/><Relationship Id="rId1" Type="http://schemas.openxmlformats.org/officeDocument/2006/relationships/vmlDrawing" Target="../drawings/vmlDrawing2.vml"/><Relationship Id="rId2" Type="http://schemas.openxmlformats.org/officeDocument/2006/relationships/tags" Target="../tags/tag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6" Type="http://schemas.openxmlformats.org/officeDocument/2006/relationships/oleObject" Target="../embeddings/oleObject3.bin"/><Relationship Id="rId7" Type="http://schemas.openxmlformats.org/officeDocument/2006/relationships/image" Target="../media/image1.emf"/><Relationship Id="rId1" Type="http://schemas.openxmlformats.org/officeDocument/2006/relationships/vmlDrawing" Target="../drawings/vmlDrawing3.vml"/><Relationship Id="rId2" Type="http://schemas.openxmlformats.org/officeDocument/2006/relationships/tags" Target="../tags/tag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4" Type="http://schemas.openxmlformats.org/officeDocument/2006/relationships/slideLayout" Target="../slideLayouts/slideLayout2.xml"/><Relationship Id="rId5" Type="http://schemas.openxmlformats.org/officeDocument/2006/relationships/oleObject" Target="../embeddings/oleObject4.bin"/><Relationship Id="rId6" Type="http://schemas.openxmlformats.org/officeDocument/2006/relationships/image" Target="../media/image1.emf"/><Relationship Id="rId7" Type="http://schemas.openxmlformats.org/officeDocument/2006/relationships/image" Target="../media/image6.png"/><Relationship Id="rId8" Type="http://schemas.microsoft.com/office/2007/relationships/hdphoto" Target="../media/hdphoto1.wdp"/><Relationship Id="rId9" Type="http://schemas.openxmlformats.org/officeDocument/2006/relationships/image" Target="../media/image7.jpeg"/><Relationship Id="rId10" Type="http://schemas.openxmlformats.org/officeDocument/2006/relationships/image" Target="../media/image8.JPG"/><Relationship Id="rId1" Type="http://schemas.openxmlformats.org/officeDocument/2006/relationships/vmlDrawing" Target="../drawings/vmlDrawing4.vml"/><Relationship Id="rId2" Type="http://schemas.openxmlformats.org/officeDocument/2006/relationships/tags" Target="../tags/tag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Relationship Id="rId3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.emf"/><Relationship Id="rId12" Type="http://schemas.openxmlformats.org/officeDocument/2006/relationships/chart" Target="../charts/chart1.xml"/><Relationship Id="rId13" Type="http://schemas.openxmlformats.org/officeDocument/2006/relationships/image" Target="../media/image3.png"/><Relationship Id="rId1" Type="http://schemas.openxmlformats.org/officeDocument/2006/relationships/vmlDrawing" Target="../drawings/vmlDrawing5.vml"/><Relationship Id="rId2" Type="http://schemas.openxmlformats.org/officeDocument/2006/relationships/tags" Target="../tags/tag10.xml"/><Relationship Id="rId3" Type="http://schemas.openxmlformats.org/officeDocument/2006/relationships/tags" Target="../tags/tag11.xml"/><Relationship Id="rId4" Type="http://schemas.openxmlformats.org/officeDocument/2006/relationships/tags" Target="../tags/tag12.xml"/><Relationship Id="rId5" Type="http://schemas.openxmlformats.org/officeDocument/2006/relationships/tags" Target="../tags/tag13.xml"/><Relationship Id="rId6" Type="http://schemas.openxmlformats.org/officeDocument/2006/relationships/tags" Target="../tags/tag14.xml"/><Relationship Id="rId7" Type="http://schemas.openxmlformats.org/officeDocument/2006/relationships/tags" Target="../tags/tag15.xml"/><Relationship Id="rId8" Type="http://schemas.openxmlformats.org/officeDocument/2006/relationships/slideLayout" Target="../slideLayouts/slideLayout7.xml"/><Relationship Id="rId9" Type="http://schemas.openxmlformats.org/officeDocument/2006/relationships/image" Target="../media/image2.jpeg"/><Relationship Id="rId10" Type="http://schemas.openxmlformats.org/officeDocument/2006/relationships/oleObject" Target="../embeddings/oleObject5.bin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3.png"/><Relationship Id="rId1" Type="http://schemas.openxmlformats.org/officeDocument/2006/relationships/vmlDrawing" Target="../drawings/vmlDrawing6.vml"/><Relationship Id="rId2" Type="http://schemas.openxmlformats.org/officeDocument/2006/relationships/tags" Target="../tags/tag16.xml"/><Relationship Id="rId3" Type="http://schemas.openxmlformats.org/officeDocument/2006/relationships/tags" Target="../tags/tag17.xml"/><Relationship Id="rId4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6" Type="http://schemas.openxmlformats.org/officeDocument/2006/relationships/oleObject" Target="../embeddings/oleObject6.bin"/><Relationship Id="rId7" Type="http://schemas.openxmlformats.org/officeDocument/2006/relationships/image" Target="../media/image1.emf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u-ra.org" TargetMode="External"/><Relationship Id="rId4" Type="http://schemas.openxmlformats.org/officeDocument/2006/relationships/hyperlink" Target="http://www.u-ra.org/" TargetMode="External"/><Relationship Id="rId5" Type="http://schemas.openxmlformats.org/officeDocument/2006/relationships/hyperlink" Target="http://www.dobrovorot.su/" TargetMode="External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2500" b="1250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3400" y="1847850"/>
            <a:ext cx="3733800" cy="1799041"/>
            <a:chOff x="-340216" y="-101600"/>
            <a:chExt cx="8335292" cy="4797442"/>
          </a:xfrm>
        </p:grpSpPr>
        <p:sp>
          <p:nvSpPr>
            <p:cNvPr id="3" name="TextBox 3"/>
            <p:cNvSpPr txBox="1"/>
            <p:nvPr/>
          </p:nvSpPr>
          <p:spPr>
            <a:xfrm>
              <a:off x="-340216" y="-101600"/>
              <a:ext cx="8165184" cy="33798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922"/>
                </a:lnSpc>
              </a:pPr>
              <a:r>
                <a:rPr lang="en-US" sz="1100" b="1" spc="99" dirty="0">
                  <a:solidFill>
                    <a:schemeClr val="bg1"/>
                  </a:solidFill>
                  <a:latin typeface="Arial" panose="020B0604020202020204" pitchFamily="34" charset="0"/>
                  <a:ea typeface="Open Sans Bold" panose="020B0604020202020204" charset="0"/>
                  <a:cs typeface="Arial" panose="020B0604020202020204" pitchFamily="34" charset="0"/>
                </a:rPr>
                <a:t>АВТОНОМНАЯ НЕКОММЕРЧЕСКАЯ ОРГАНИЗАЦИЯ 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-340216" y="796712"/>
              <a:ext cx="8335292" cy="38991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763"/>
                </a:lnSpc>
              </a:pPr>
              <a:r>
                <a:rPr lang="en-US" sz="3700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Open Sans Bold" panose="020B0604020202020204" charset="0"/>
                  <a:cs typeface="Arial" panose="020B0604020202020204" pitchFamily="34" charset="0"/>
                </a:rPr>
                <a:t>ЦЕНТР</a:t>
              </a:r>
            </a:p>
            <a:p>
              <a:pPr algn="ctr">
                <a:lnSpc>
                  <a:spcPts val="3763"/>
                </a:lnSpc>
              </a:pPr>
              <a:r>
                <a:rPr lang="ru-RU" sz="3700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Open Sans Bold" panose="020B0604020202020204" charset="0"/>
                  <a:cs typeface="Arial" panose="020B0604020202020204" pitchFamily="34" charset="0"/>
                </a:rPr>
                <a:t>«</a:t>
              </a:r>
              <a:r>
                <a:rPr lang="en-US" sz="3700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Open Sans Bold" panose="020B0604020202020204" charset="0"/>
                  <a:cs typeface="Arial" panose="020B0604020202020204" pitchFamily="34" charset="0"/>
                </a:rPr>
                <a:t>УСТОЙЧИВОЕ РАЗВИТИЕ</a:t>
              </a:r>
              <a:r>
                <a:rPr lang="ru-RU" sz="3700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Open Sans Bold" panose="020B0604020202020204" charset="0"/>
                  <a:cs typeface="Arial" panose="020B0604020202020204" pitchFamily="34" charset="0"/>
                </a:rPr>
                <a:t>»</a:t>
              </a:r>
              <a:endParaRPr lang="en-US" sz="37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Open Sans Bold" panose="020B060402020202020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 descr="Dobrovorot_Logo_160x16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476251"/>
            <a:ext cx="1016000" cy="1016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86347801"/>
              </p:ext>
            </p:extLst>
          </p:nvPr>
        </p:nvGraphicFramePr>
        <p:xfrm>
          <a:off x="794" y="795"/>
          <a:ext cx="794" cy="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1" name="think-cell Slide" r:id="rId5" imgW="444" imgH="446" progId="TCLayout.ActiveDocument.1">
                  <p:embed/>
                </p:oleObj>
              </mc:Choice>
              <mc:Fallback>
                <p:oleObj name="think-cell Slide" r:id="rId5" imgW="444" imgH="44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94" y="795"/>
                        <a:ext cx="794" cy="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>
            <p:custDataLst>
              <p:tags r:id="rId3"/>
            </p:custDataLst>
          </p:nvPr>
        </p:nvSpPr>
        <p:spPr>
          <a:xfrm>
            <a:off x="1" y="0"/>
            <a:ext cx="79375" cy="793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ru-RU" sz="2000" b="1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55FC48FB-C5C3-4BB0-89FD-012E0947AF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123" y="0"/>
            <a:ext cx="9144000" cy="5143501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6D82DAFA-6780-4B3B-93D7-E67D2FADB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37319"/>
            <a:ext cx="4724400" cy="1558131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</a:t>
            </a:r>
            <a:r>
              <a:rPr lang="ru-RU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48,2%</a:t>
            </a:r>
            <a:r>
              <a:rPr lang="ru-R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СЕМЕЙ В РОССИИ НЕТ ФИНАНСОВОЙ ВОЗМОЖНОСТИ ПРИОБРЕТАТЬ ТОВАРЫ ДЛИТЕЛЬНОГО ПОЛЬЗОВАНИЯ…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EF9BA229-6F24-4F1E-91CB-D328C4AA95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885950"/>
            <a:ext cx="4648200" cy="25146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данным Росстата, </a:t>
            </a:r>
            <a:r>
              <a:rPr lang="ru-RU" b="1" dirty="0">
                <a:solidFill>
                  <a:srgbClr val="FFCB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35,4%</a:t>
            </a:r>
            <a:r>
              <a:rPr lang="ru-RU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семей не может приобрести каждому члену семьи две пары подходящей по сезону обуви</a:t>
            </a:r>
          </a:p>
          <a:p>
            <a:pPr marL="0" indent="0">
              <a:buNone/>
            </a:pPr>
            <a:endParaRPr lang="ru-RU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Почти </a:t>
            </a:r>
            <a:r>
              <a:rPr lang="ru-RU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15%</a:t>
            </a:r>
            <a:r>
              <a:rPr lang="ru-RU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российских семей сообщили, что им хватает денег только на еду </a:t>
            </a:r>
          </a:p>
          <a:p>
            <a:pPr marL="0" indent="0">
              <a:buNone/>
            </a:pPr>
            <a:endParaRPr lang="ru-RU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них: </a:t>
            </a:r>
          </a:p>
          <a:p>
            <a:pPr marL="0" indent="0">
              <a:buNone/>
            </a:pPr>
            <a:endParaRPr lang="ru-RU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многодетные семьи— </a:t>
            </a:r>
            <a:r>
              <a:rPr lang="ru-RU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28,3%</a:t>
            </a:r>
            <a:r>
              <a:rPr lang="ru-RU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семьи, состоящие только из неработающих пенсионеров — </a:t>
            </a:r>
            <a:r>
              <a:rPr lang="ru-RU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30,4%</a:t>
            </a:r>
            <a:endParaRPr lang="ru-RU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35F26C1-FEA9-4D34-91A5-F3AA9E3302EC}"/>
              </a:ext>
            </a:extLst>
          </p:cNvPr>
          <p:cNvSpPr txBox="1"/>
          <p:nvPr/>
        </p:nvSpPr>
        <p:spPr>
          <a:xfrm>
            <a:off x="76200" y="4821515"/>
            <a:ext cx="4648200" cy="205594"/>
          </a:xfrm>
          <a:prstGeom prst="rect">
            <a:avLst/>
          </a:prstGeom>
          <a:noFill/>
        </p:spPr>
        <p:txBody>
          <a:bodyPr wrap="square" lIns="51206" tIns="25603" rIns="51206" bIns="25603" rtlCol="0">
            <a:spAutoFit/>
          </a:bodyPr>
          <a:lstStyle/>
          <a:p>
            <a:r>
              <a:rPr lang="ru-RU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Источник: Росстат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rcRect r="3787" b="4323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43923973"/>
              </p:ext>
            </p:extLst>
          </p:nvPr>
        </p:nvGraphicFramePr>
        <p:xfrm>
          <a:off x="794" y="795"/>
          <a:ext cx="794" cy="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8" name="think-cell Slide" r:id="rId6" imgW="444" imgH="446" progId="TCLayout.ActiveDocument.1">
                  <p:embed/>
                </p:oleObj>
              </mc:Choice>
              <mc:Fallback>
                <p:oleObj name="think-cell Slide" r:id="rId6" imgW="444" imgH="44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94" y="795"/>
                        <a:ext cx="794" cy="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>
            <p:custDataLst>
              <p:tags r:id="rId3"/>
            </p:custDataLst>
          </p:nvPr>
        </p:nvSpPr>
        <p:spPr>
          <a:xfrm>
            <a:off x="1" y="0"/>
            <a:ext cx="79375" cy="793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2000" b="1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Заголовок 8">
            <a:extLst>
              <a:ext uri="{FF2B5EF4-FFF2-40B4-BE49-F238E27FC236}">
                <a16:creationId xmlns="" xmlns:a16="http://schemas.microsoft.com/office/drawing/2014/main" id="{360D7DD7-5B0C-42FC-9273-0B769E3BD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09550"/>
            <a:ext cx="8686800" cy="1413364"/>
          </a:xfrm>
        </p:spPr>
        <p:txBody>
          <a:bodyPr>
            <a:noAutofit/>
          </a:bodyPr>
          <a:lstStyle/>
          <a:p>
            <a:pPr algn="r"/>
            <a:r>
              <a:rPr lang="ru-RU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 В ТО ВРЕМЯ КАК </a:t>
            </a: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МОСКВЕ ЖИТЕЛИ ВЫБРАСЫВАЮТ</a:t>
            </a:r>
            <a:r>
              <a:rPr lang="ru-RU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ТОНН </a:t>
            </a: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ТЕКСТИЛЯ</a:t>
            </a:r>
            <a:r>
              <a:rPr lang="ru-RU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ЕЖЕДНЕВНО </a:t>
            </a:r>
            <a:r>
              <a:rPr lang="ru-RU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ИЛИ </a:t>
            </a:r>
            <a:r>
              <a:rPr lang="en-US" sz="1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36,5 МЛН ТОНН </a:t>
            </a: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ГОД</a:t>
            </a:r>
            <a:r>
              <a:rPr lang="ru-RU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ПРИТОМ, ЧТО </a:t>
            </a:r>
            <a:r>
              <a:rPr lang="en-US" sz="1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70%</a:t>
            </a:r>
            <a:r>
              <a:rPr lang="ru-RU" sz="1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</a:t>
            </a: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ОЙ ОДЕЖДЫ ПРИГОДНО К ДАЛЬНЕЙШЕЙ НОСКЕ</a:t>
            </a:r>
            <a:endParaRPr lang="ru-RU" sz="1600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6191717"/>
              </p:ext>
            </p:extLst>
          </p:nvPr>
        </p:nvGraphicFramePr>
        <p:xfrm>
          <a:off x="794" y="795"/>
          <a:ext cx="794" cy="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3" name="think-cell Slide" r:id="rId5" imgW="444" imgH="446" progId="TCLayout.ActiveDocument.1">
                  <p:embed/>
                </p:oleObj>
              </mc:Choice>
              <mc:Fallback>
                <p:oleObj name="think-cell Slide" r:id="rId5" imgW="444" imgH="44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94" y="795"/>
                        <a:ext cx="794" cy="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19" hidden="1"/>
          <p:cNvSpPr/>
          <p:nvPr>
            <p:custDataLst>
              <p:tags r:id="rId3"/>
            </p:custDataLst>
          </p:nvPr>
        </p:nvSpPr>
        <p:spPr>
          <a:xfrm>
            <a:off x="1" y="0"/>
            <a:ext cx="79375" cy="793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ru-RU" sz="2200" b="1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D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lang="ru-RU"/>
          </a:p>
        </p:txBody>
      </p:sp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5014D553-09EC-4F69-91D7-F0E9C1CD76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69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75" t="7778" r="11582" b="5556"/>
          <a:stretch/>
        </p:blipFill>
        <p:spPr bwMode="auto">
          <a:xfrm>
            <a:off x="298419" y="1924050"/>
            <a:ext cx="24765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На изображении может находиться: 2 человека, люди стоят и в помещении">
            <a:extLst>
              <a:ext uri="{FF2B5EF4-FFF2-40B4-BE49-F238E27FC236}">
                <a16:creationId xmlns="" xmlns:a16="http://schemas.microsoft.com/office/drawing/2014/main" id="{9695245F-07D0-41EF-AB2F-17E7AD1D0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996" y="1924316"/>
            <a:ext cx="2476587" cy="2476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5FDD334B-CF37-4DD6-B911-501345DC0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1" y="137319"/>
            <a:ext cx="8616895" cy="605631"/>
          </a:xfrm>
        </p:spPr>
        <p:txBody>
          <a:bodyPr>
            <a:noAutofit/>
          </a:bodyPr>
          <a:lstStyle/>
          <a:p>
            <a:pPr algn="l"/>
            <a:r>
              <a:rPr lang="ru-R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ДОБРОВОРОТ</a:t>
            </a:r>
            <a:r>
              <a:rPr lang="ru-R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ЭТО ПОЗИТИВНЫЕ СОЦИАЛЬНЫЕ ИЗМЕНЕНИЯ ЧЕРЕЗ УСТРАНЕНИЕ ЭКОЛОГИЧЕСКИХ ПРОБЛЕМ</a:t>
            </a:r>
            <a:endParaRPr lang="ru-RU" sz="2000" dirty="0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7E0DE54B-ECC3-4C50-B533-712AB2B55712}"/>
              </a:ext>
            </a:extLst>
          </p:cNvPr>
          <p:cNvSpPr txBox="1"/>
          <p:nvPr/>
        </p:nvSpPr>
        <p:spPr>
          <a:xfrm>
            <a:off x="298419" y="4438650"/>
            <a:ext cx="2476500" cy="415499"/>
          </a:xfrm>
          <a:prstGeom prst="rect">
            <a:avLst/>
          </a:prstGeom>
          <a:noFill/>
        </p:spPr>
        <p:txBody>
          <a:bodyPr wrap="square" lIns="51206" tIns="25603" rIns="51206" bIns="25603" rtlCol="0">
            <a:noAutofit/>
          </a:bodyPr>
          <a:lstStyle/>
          <a:p>
            <a:pPr marL="192024" indent="-192024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Контейнеры для одежды </a:t>
            </a:r>
          </a:p>
          <a:p>
            <a:pPr marL="192024" indent="-192024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Вывоз из дома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75F1B3AC-9469-4B9E-956F-DD05566116F2}"/>
              </a:ext>
            </a:extLst>
          </p:cNvPr>
          <p:cNvSpPr txBox="1"/>
          <p:nvPr/>
        </p:nvSpPr>
        <p:spPr>
          <a:xfrm>
            <a:off x="3333707" y="4442251"/>
            <a:ext cx="2476500" cy="415499"/>
          </a:xfrm>
          <a:prstGeom prst="rect">
            <a:avLst/>
          </a:prstGeom>
          <a:noFill/>
        </p:spPr>
        <p:txBody>
          <a:bodyPr wrap="square" lIns="51206" tIns="25603" rIns="51206" bIns="25603" rtlCol="0">
            <a:noAutofit/>
          </a:bodyPr>
          <a:lstStyle/>
          <a:p>
            <a:pPr marL="192024" indent="-192024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Сортировка</a:t>
            </a:r>
          </a:p>
          <a:p>
            <a:pPr marL="192024" indent="-192024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Переработка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32B1D2EE-6DC5-4421-8AF4-48D250559EE2}"/>
              </a:ext>
            </a:extLst>
          </p:cNvPr>
          <p:cNvSpPr txBox="1"/>
          <p:nvPr/>
        </p:nvSpPr>
        <p:spPr>
          <a:xfrm>
            <a:off x="6368995" y="4400551"/>
            <a:ext cx="2476500" cy="600164"/>
          </a:xfrm>
          <a:prstGeom prst="rect">
            <a:avLst/>
          </a:prstGeom>
          <a:noFill/>
        </p:spPr>
        <p:txBody>
          <a:bodyPr wrap="square" lIns="51206" tIns="25603" rIns="51206" bIns="25603" rtlCol="0">
            <a:noAutofit/>
          </a:bodyPr>
          <a:lstStyle/>
          <a:p>
            <a:pPr marL="192024" indent="-192024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Пункты выдачи</a:t>
            </a:r>
          </a:p>
          <a:p>
            <a:pPr marL="192024" indent="-192024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Помощь организациям</a:t>
            </a:r>
          </a:p>
          <a:p>
            <a:pPr marL="192024" indent="-192024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Отправка в регионы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7E0DE54B-ECC3-4C50-B533-712AB2B55712}"/>
              </a:ext>
            </a:extLst>
          </p:cNvPr>
          <p:cNvSpPr txBox="1"/>
          <p:nvPr/>
        </p:nvSpPr>
        <p:spPr>
          <a:xfrm>
            <a:off x="298419" y="1390650"/>
            <a:ext cx="2476500" cy="600075"/>
          </a:xfrm>
          <a:prstGeom prst="rect">
            <a:avLst/>
          </a:prstGeom>
          <a:noFill/>
        </p:spPr>
        <p:txBody>
          <a:bodyPr wrap="square" lIns="51206" tIns="25603" rIns="51206" bIns="25603" rtlCol="0" anchor="ctr">
            <a:noAutofit/>
          </a:bodyPr>
          <a:lstStyle/>
          <a:p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Сбор одежды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75F1B3AC-9469-4B9E-956F-DD05566116F2}"/>
              </a:ext>
            </a:extLst>
          </p:cNvPr>
          <p:cNvSpPr txBox="1"/>
          <p:nvPr/>
        </p:nvSpPr>
        <p:spPr>
          <a:xfrm>
            <a:off x="3048000" y="1390650"/>
            <a:ext cx="2971799" cy="600075"/>
          </a:xfrm>
          <a:prstGeom prst="rect">
            <a:avLst/>
          </a:prstGeom>
          <a:noFill/>
        </p:spPr>
        <p:txBody>
          <a:bodyPr wrap="square" lIns="51206" tIns="25603" rIns="51206" bIns="25603" rtlCol="0" anchor="ctr">
            <a:noAutofit/>
          </a:bodyPr>
          <a:lstStyle/>
          <a:p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Сортировка</a:t>
            </a:r>
            <a:r>
              <a:rPr lang="en-US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волонтёры)</a:t>
            </a:r>
            <a:endParaRPr lang="ru-RU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32B1D2EE-6DC5-4421-8AF4-48D250559EE2}"/>
              </a:ext>
            </a:extLst>
          </p:cNvPr>
          <p:cNvSpPr txBox="1"/>
          <p:nvPr/>
        </p:nvSpPr>
        <p:spPr>
          <a:xfrm>
            <a:off x="6368995" y="1390651"/>
            <a:ext cx="2476500" cy="600164"/>
          </a:xfrm>
          <a:prstGeom prst="rect">
            <a:avLst/>
          </a:prstGeom>
          <a:noFill/>
        </p:spPr>
        <p:txBody>
          <a:bodyPr wrap="square" lIns="51206" tIns="25603" rIns="51206" bIns="25603" rtlCol="0" anchor="ctr">
            <a:noAutofit/>
          </a:bodyPr>
          <a:lstStyle/>
          <a:p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Передача </a:t>
            </a:r>
            <a:r>
              <a:rPr lang="ru-RU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благополучателям</a:t>
            </a:r>
            <a:endParaRPr lang="ru-RU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ight Arrow 23"/>
          <p:cNvSpPr/>
          <p:nvPr/>
        </p:nvSpPr>
        <p:spPr>
          <a:xfrm>
            <a:off x="298419" y="819151"/>
            <a:ext cx="8547076" cy="533399"/>
          </a:xfrm>
          <a:prstGeom prst="rightArrow">
            <a:avLst>
              <a:gd name="adj1" fmla="val 100000"/>
              <a:gd name="adj2" fmla="val 8816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r>
              <a:rPr lang="ru-RU" sz="1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Сбор одежды 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Москве и Московской области…</a:t>
            </a:r>
          </a:p>
          <a:p>
            <a:pPr algn="r"/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…и </a:t>
            </a:r>
            <a:r>
              <a:rPr lang="ru-RU" sz="1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передача её 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нуждающимся из разных регионов России</a:t>
            </a:r>
          </a:p>
        </p:txBody>
      </p:sp>
      <p:pic>
        <p:nvPicPr>
          <p:cNvPr id="4" name="Picture 3" descr="Selyatino_DSC9032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914614"/>
            <a:ext cx="32512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5919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22676" t="9182" b="2557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4898F32-2DE5-429F-9348-ACE9F854F040}"/>
              </a:ext>
            </a:extLst>
          </p:cNvPr>
          <p:cNvSpPr txBox="1"/>
          <p:nvPr/>
        </p:nvSpPr>
        <p:spPr>
          <a:xfrm>
            <a:off x="3543300" y="285751"/>
            <a:ext cx="5524500" cy="436427"/>
          </a:xfrm>
          <a:prstGeom prst="rect">
            <a:avLst/>
          </a:prstGeom>
          <a:noFill/>
        </p:spPr>
        <p:txBody>
          <a:bodyPr wrap="square" lIns="51206" tIns="25603" rIns="51206" bIns="25603" rtlCol="0">
            <a:spAutoFit/>
          </a:bodyPr>
          <a:lstStyle/>
          <a:p>
            <a:r>
              <a:rPr lang="ru-RU" sz="25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ЧЕМ </a:t>
            </a:r>
            <a:r>
              <a:rPr lang="ru-RU" sz="2500" b="1" dirty="0" smtClean="0">
                <a:solidFill>
                  <a:srgbClr val="FFCB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</a:t>
            </a:r>
            <a:r>
              <a:rPr lang="ru-RU" sz="25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ПОМОГАЕТЕ? </a:t>
            </a:r>
            <a:endParaRPr lang="ru-RU" sz="25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C05CF7C-5A9D-4A87-8F60-02E385681857}"/>
              </a:ext>
            </a:extLst>
          </p:cNvPr>
          <p:cNvSpPr txBox="1"/>
          <p:nvPr/>
        </p:nvSpPr>
        <p:spPr>
          <a:xfrm>
            <a:off x="3581400" y="819150"/>
            <a:ext cx="4991100" cy="1144313"/>
          </a:xfrm>
          <a:prstGeom prst="rect">
            <a:avLst/>
          </a:prstGeom>
          <a:noFill/>
        </p:spPr>
        <p:txBody>
          <a:bodyPr wrap="square" lIns="51206" tIns="25603" rIns="51206" bIns="25603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ru-RU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Поддержка нуждающихся</a:t>
            </a:r>
          </a:p>
          <a:p>
            <a:pPr marL="285750" indent="-285750">
              <a:buFont typeface="Arial"/>
              <a:buChar char="•"/>
            </a:pPr>
            <a:r>
              <a:rPr lang="ru-RU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Положительное влияние </a:t>
            </a:r>
            <a:r>
              <a:rPr lang="ru-RU" sz="13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экологическую обстановку</a:t>
            </a:r>
            <a:r>
              <a:rPr lang="ru-RU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285750" indent="-285750">
              <a:buFont typeface="Arial"/>
              <a:buChar char="•"/>
            </a:pPr>
            <a:r>
              <a:rPr lang="ru-RU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</a:t>
            </a:r>
            <a:r>
              <a:rPr lang="ru-RU" sz="13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новые и </a:t>
            </a:r>
            <a:r>
              <a:rPr lang="ru-RU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поддержка существующих рабочих мест</a:t>
            </a:r>
            <a:endParaRPr lang="ru-RU" sz="13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Dobrovorot_Logo_160x16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4095750"/>
            <a:ext cx="838200" cy="838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684862F-FEA2-42E9-8DEA-D5A2C8D0B2DE}"/>
              </a:ext>
            </a:extLst>
          </p:cNvPr>
          <p:cNvSpPr txBox="1"/>
          <p:nvPr/>
        </p:nvSpPr>
        <p:spPr>
          <a:xfrm>
            <a:off x="3429000" y="1962150"/>
            <a:ext cx="5195764" cy="436427"/>
          </a:xfrm>
          <a:prstGeom prst="rect">
            <a:avLst/>
          </a:prstGeom>
          <a:noFill/>
        </p:spPr>
        <p:txBody>
          <a:bodyPr wrap="none" lIns="51206" tIns="25603" rIns="51206" bIns="25603" rtlCol="0">
            <a:spAutoFit/>
          </a:bodyPr>
          <a:lstStyle/>
          <a:p>
            <a:r>
              <a:rPr lang="ru-RU" sz="25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ЧЕМ </a:t>
            </a:r>
            <a:r>
              <a:rPr lang="ru-RU" sz="25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</a:t>
            </a:r>
            <a:r>
              <a:rPr lang="ru-RU" sz="25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МОЖЕМ </a:t>
            </a:r>
            <a:r>
              <a:rPr lang="ru-RU" sz="25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ПОМОЧЬ ВАМ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4FA55B5-5BC9-4B0E-A91D-146EC192AFF6}"/>
              </a:ext>
            </a:extLst>
          </p:cNvPr>
          <p:cNvSpPr txBox="1"/>
          <p:nvPr/>
        </p:nvSpPr>
        <p:spPr>
          <a:xfrm>
            <a:off x="3505200" y="2571750"/>
            <a:ext cx="4876800" cy="1021202"/>
          </a:xfrm>
          <a:prstGeom prst="rect">
            <a:avLst/>
          </a:prstGeom>
          <a:noFill/>
        </p:spPr>
        <p:txBody>
          <a:bodyPr wrap="square" lIns="51206" tIns="25603" rIns="51206" bIns="25603" rtlCol="0">
            <a:spAutoFit/>
          </a:bodyPr>
          <a:lstStyle/>
          <a:p>
            <a:pPr marL="192024" indent="-192024">
              <a:buFont typeface="Arial"/>
              <a:buChar char="•"/>
            </a:pPr>
            <a:r>
              <a:rPr lang="ru-RU" sz="13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Мастер-классы и лекции по экологичному образу жизни, моде, </a:t>
            </a:r>
            <a:r>
              <a:rPr lang="ru-RU" sz="13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экорасхламлению</a:t>
            </a:r>
            <a:r>
              <a:rPr lang="ru-RU" sz="13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 переработке</a:t>
            </a:r>
            <a:endParaRPr lang="ru-RU" sz="13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2024" indent="-192024">
              <a:buFont typeface="Arial"/>
              <a:buChar char="•"/>
            </a:pPr>
            <a:r>
              <a:rPr lang="ru-RU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</a:t>
            </a:r>
            <a:r>
              <a:rPr lang="ru-RU" sz="13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мероприятий</a:t>
            </a:r>
            <a:r>
              <a:rPr lang="en-US" sz="13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сотрудников</a:t>
            </a:r>
            <a:endParaRPr lang="en-US" sz="13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2024" indent="-192024">
              <a:buFont typeface="Arial"/>
              <a:buChar char="•"/>
            </a:pPr>
            <a:endParaRPr lang="ru-RU" sz="13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9"/>
          <a:srcRect t="19466" r="24651" b="2402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98126822"/>
              </p:ext>
            </p:extLst>
          </p:nvPr>
        </p:nvGraphicFramePr>
        <p:xfrm>
          <a:off x="794" y="795"/>
          <a:ext cx="794" cy="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5" name="think-cell Slide" r:id="rId10" imgW="444" imgH="446" progId="TCLayout.ActiveDocument.1">
                  <p:embed/>
                </p:oleObj>
              </mc:Choice>
              <mc:Fallback>
                <p:oleObj name="think-cell Slide" r:id="rId10" imgW="444" imgH="44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94" y="795"/>
                        <a:ext cx="794" cy="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>
            <p:custDataLst>
              <p:tags r:id="rId3"/>
            </p:custDataLst>
          </p:nvPr>
        </p:nvSpPr>
        <p:spPr>
          <a:xfrm>
            <a:off x="1" y="0"/>
            <a:ext cx="79375" cy="793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ru-RU" sz="800" dirty="0">
              <a:sym typeface="+mn-lt"/>
            </a:endParaRPr>
          </a:p>
        </p:txBody>
      </p:sp>
      <p:sp>
        <p:nvSpPr>
          <p:cNvPr id="2" name="TextBox 2"/>
          <p:cNvSpPr txBox="1"/>
          <p:nvPr/>
        </p:nvSpPr>
        <p:spPr>
          <a:xfrm>
            <a:off x="304800" y="247650"/>
            <a:ext cx="5791200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2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 2020</a:t>
            </a:r>
            <a:endParaRPr lang="en-US" sz="2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2" name="Диаграмма 21">
            <a:extLst>
              <a:ext uri="{FF2B5EF4-FFF2-40B4-BE49-F238E27FC236}">
                <a16:creationId xmlns="" xmlns:a16="http://schemas.microsoft.com/office/drawing/2014/main" id="{84233246-2C2C-4E66-A2D3-CBC1A99CB6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4163658"/>
              </p:ext>
            </p:extLst>
          </p:nvPr>
        </p:nvGraphicFramePr>
        <p:xfrm>
          <a:off x="228601" y="1238251"/>
          <a:ext cx="5404697" cy="37280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cxnSp>
        <p:nvCxnSpPr>
          <p:cNvPr id="6" name="Straight Connector 5"/>
          <p:cNvCxnSpPr/>
          <p:nvPr>
            <p:custDataLst>
              <p:tags r:id="rId4"/>
            </p:custDataLst>
          </p:nvPr>
        </p:nvCxnSpPr>
        <p:spPr bwMode="auto">
          <a:xfrm>
            <a:off x="6542883" y="3579019"/>
            <a:ext cx="519907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2"/>
          <p:cNvSpPr>
            <a:spLocks noGrp="1"/>
          </p:cNvSpPr>
          <p:nvPr>
            <p:custDataLst>
              <p:tags r:id="rId5"/>
            </p:custDataLst>
          </p:nvPr>
        </p:nvSpPr>
        <p:spPr bwMode="auto">
          <a:xfrm>
            <a:off x="6096000" y="5172870"/>
            <a:ext cx="243682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707A3F41-29F7-4E0B-91CC-4EF7E48846E4}" type="datetime'''''''''''''''''''М''''''''''''''е''''''''''т''''к''а'''">
              <a:rPr lang="ru-RU" altLang="en-US" sz="800">
                <a:sym typeface="+mn-lt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Метка</a:t>
            </a:fld>
            <a:endParaRPr lang="ru-RU" sz="800" dirty="0">
              <a:sym typeface="+mn-lt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custDataLst>
              <p:tags r:id="rId6"/>
            </p:custDataLst>
          </p:nvPr>
        </p:nvSpPr>
        <p:spPr bwMode="auto">
          <a:xfrm>
            <a:off x="7266782" y="5172870"/>
            <a:ext cx="243682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A3AF66F4-7DAC-4687-82C8-5D1B5C23B647}" type="datetime'''''''''М''''''''''''е''''т''к''''''''''''''а'''''''''''''">
              <a:rPr lang="ru-RU" altLang="en-US" sz="800">
                <a:sym typeface="+mn-lt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Метка</a:t>
            </a:fld>
            <a:endParaRPr lang="ru-RU" sz="800" dirty="0">
              <a:sym typeface="+mn-lt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custDataLst>
              <p:tags r:id="rId7"/>
            </p:custDataLst>
          </p:nvPr>
        </p:nvSpPr>
        <p:spPr bwMode="auto">
          <a:xfrm>
            <a:off x="8436769" y="5172870"/>
            <a:ext cx="243682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B019E4D1-1A6B-478F-AC20-1653B9382B70}" type="datetime'''''Ме''''''''''т''''''''''''''''''к''''''''''''''''''''а'''">
              <a:rPr lang="ru-RU" altLang="en-US" sz="800">
                <a:sym typeface="+mn-lt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Метка</a:t>
            </a:fld>
            <a:endParaRPr lang="ru-RU" sz="800" dirty="0">
              <a:sym typeface="+mn-lt"/>
            </a:endParaRPr>
          </a:p>
        </p:txBody>
      </p:sp>
      <p:pic>
        <p:nvPicPr>
          <p:cNvPr id="12" name="Picture 11" descr="Dobrovorot_Logo_160x160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390650"/>
            <a:ext cx="838200" cy="8382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76606286"/>
              </p:ext>
            </p:extLst>
          </p:nvPr>
        </p:nvGraphicFramePr>
        <p:xfrm>
          <a:off x="794" y="795"/>
          <a:ext cx="794" cy="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0" name="think-cell Slide" r:id="rId6" imgW="444" imgH="446" progId="TCLayout.ActiveDocument.1">
                  <p:embed/>
                </p:oleObj>
              </mc:Choice>
              <mc:Fallback>
                <p:oleObj name="think-cell Slide" r:id="rId6" imgW="444" imgH="44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94" y="795"/>
                        <a:ext cx="794" cy="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 hidden="1"/>
          <p:cNvSpPr/>
          <p:nvPr>
            <p:custDataLst>
              <p:tags r:id="rId3"/>
            </p:custDataLst>
          </p:nvPr>
        </p:nvSpPr>
        <p:spPr>
          <a:xfrm>
            <a:off x="1" y="0"/>
            <a:ext cx="79375" cy="793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ru-RU" sz="2500" b="1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2" name="Group 2"/>
          <p:cNvGrpSpPr/>
          <p:nvPr/>
        </p:nvGrpSpPr>
        <p:grpSpPr>
          <a:xfrm>
            <a:off x="0" y="1265429"/>
            <a:ext cx="9144000" cy="3963305"/>
            <a:chOff x="0" y="0"/>
            <a:chExt cx="4401422" cy="197575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01422" cy="1975757"/>
            </a:xfrm>
            <a:custGeom>
              <a:avLst/>
              <a:gdLst/>
              <a:ahLst/>
              <a:cxnLst/>
              <a:rect l="l" t="t" r="r" b="b"/>
              <a:pathLst>
                <a:path w="4401422" h="1975757">
                  <a:moveTo>
                    <a:pt x="0" y="0"/>
                  </a:moveTo>
                  <a:lnTo>
                    <a:pt x="4401422" y="0"/>
                  </a:lnTo>
                  <a:lnTo>
                    <a:pt x="4401422" y="1975757"/>
                  </a:lnTo>
                  <a:lnTo>
                    <a:pt x="0" y="1975757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6" name="Заголовок 15">
            <a:extLst>
              <a:ext uri="{FF2B5EF4-FFF2-40B4-BE49-F238E27FC236}">
                <a16:creationId xmlns="" xmlns:a16="http://schemas.microsoft.com/office/drawing/2014/main" id="{3C2E0574-7A5C-4FA2-9585-9CA4918AD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4465"/>
            <a:ext cx="4114800" cy="571500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НАШИ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КЛЮЧЕВЫЕ </a:t>
            </a:r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ПАРТНЕРЫ</a:t>
            </a:r>
            <a:endParaRPr lang="ru-RU" dirty="0">
              <a:solidFill>
                <a:schemeClr val="bg1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619501" y="1466851"/>
            <a:ext cx="1965723" cy="3076490"/>
            <a:chOff x="6633294" y="2755413"/>
            <a:chExt cx="4052888" cy="6335220"/>
          </a:xfrm>
        </p:grpSpPr>
        <p:grpSp>
          <p:nvGrpSpPr>
            <p:cNvPr id="12" name="Group 11"/>
            <p:cNvGrpSpPr/>
            <p:nvPr/>
          </p:nvGrpSpPr>
          <p:grpSpPr>
            <a:xfrm>
              <a:off x="6947510" y="3853809"/>
              <a:ext cx="3345729" cy="5236824"/>
              <a:chOff x="7019816" y="3606423"/>
              <a:chExt cx="3345729" cy="5236824"/>
            </a:xfrm>
          </p:grpSpPr>
          <p:pic>
            <p:nvPicPr>
              <p:cNvPr id="4" name="Picture 4"/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>
              <a:xfrm>
                <a:off x="7019816" y="3606423"/>
                <a:ext cx="3031514" cy="2273636"/>
              </a:xfrm>
              <a:prstGeom prst="rect">
                <a:avLst/>
              </a:prstGeom>
            </p:spPr>
          </p:pic>
          <p:pic>
            <p:nvPicPr>
              <p:cNvPr id="7" name="Picture 7"/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7019816" y="5960131"/>
                <a:ext cx="3345729" cy="1149258"/>
              </a:xfrm>
              <a:prstGeom prst="rect">
                <a:avLst/>
              </a:prstGeom>
            </p:spPr>
          </p:pic>
          <p:pic>
            <p:nvPicPr>
              <p:cNvPr id="8" name="Picture 8"/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7019816" y="7686183"/>
                <a:ext cx="3345729" cy="1157064"/>
              </a:xfrm>
              <a:prstGeom prst="rect">
                <a:avLst/>
              </a:prstGeom>
            </p:spPr>
          </p:pic>
        </p:grpSp>
        <p:sp>
          <p:nvSpPr>
            <p:cNvPr id="19" name="Объект 16">
              <a:extLst>
                <a:ext uri="{FF2B5EF4-FFF2-40B4-BE49-F238E27FC236}">
                  <a16:creationId xmlns="" xmlns:a16="http://schemas.microsoft.com/office/drawing/2014/main" id="{98A95C86-B3D8-44A8-8CEC-988376786FCB}"/>
                </a:ext>
              </a:extLst>
            </p:cNvPr>
            <p:cNvSpPr txBox="1">
              <a:spLocks/>
            </p:cNvSpPr>
            <p:nvPr/>
          </p:nvSpPr>
          <p:spPr>
            <a:xfrm>
              <a:off x="6633294" y="2755413"/>
              <a:ext cx="4052888" cy="10588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sz="13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Нас поддерживают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492942" y="1364551"/>
            <a:ext cx="2026444" cy="2868499"/>
            <a:chOff x="12501535" y="2729101"/>
            <a:chExt cx="4052888" cy="5736998"/>
          </a:xfrm>
        </p:grpSpPr>
        <p:grpSp>
          <p:nvGrpSpPr>
            <p:cNvPr id="13" name="Group 12"/>
            <p:cNvGrpSpPr/>
            <p:nvPr/>
          </p:nvGrpSpPr>
          <p:grpSpPr>
            <a:xfrm>
              <a:off x="12622051" y="3619500"/>
              <a:ext cx="3398799" cy="4846599"/>
              <a:chOff x="12622051" y="3480442"/>
              <a:chExt cx="3398799" cy="4846599"/>
            </a:xfrm>
          </p:grpSpPr>
          <p:pic>
            <p:nvPicPr>
              <p:cNvPr id="5" name="Picture 5"/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>
              <a:xfrm>
                <a:off x="12774451" y="5309242"/>
                <a:ext cx="3017799" cy="3017799"/>
              </a:xfrm>
              <a:prstGeom prst="rect">
                <a:avLst/>
              </a:prstGeom>
            </p:spPr>
          </p:pic>
          <p:pic>
            <p:nvPicPr>
              <p:cNvPr id="6" name="Picture 6"/>
              <p:cNvPicPr>
                <a:picLocks noChangeAspect="1"/>
              </p:cNvPicPr>
              <p:nvPr/>
            </p:nvPicPr>
            <p:blipFill>
              <a:blip r:embed="rId12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>
              <a:xfrm>
                <a:off x="12622051" y="3480442"/>
                <a:ext cx="3398799" cy="2311183"/>
              </a:xfrm>
              <a:prstGeom prst="rect">
                <a:avLst/>
              </a:prstGeom>
            </p:spPr>
          </p:pic>
        </p:grpSp>
        <p:sp>
          <p:nvSpPr>
            <p:cNvPr id="20" name="Объект 16">
              <a:extLst>
                <a:ext uri="{FF2B5EF4-FFF2-40B4-BE49-F238E27FC236}">
                  <a16:creationId xmlns="" xmlns:a16="http://schemas.microsoft.com/office/drawing/2014/main" id="{298A6D50-1402-40F6-9F25-9C9F2B67D1C3}"/>
                </a:ext>
              </a:extLst>
            </p:cNvPr>
            <p:cNvSpPr txBox="1">
              <a:spLocks/>
            </p:cNvSpPr>
            <p:nvPr/>
          </p:nvSpPr>
          <p:spPr>
            <a:xfrm>
              <a:off x="12501535" y="2729101"/>
              <a:ext cx="4052888" cy="10588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sz="13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Мы помогаем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24615" y="1364551"/>
            <a:ext cx="2026444" cy="1328525"/>
            <a:chOff x="764880" y="2733874"/>
            <a:chExt cx="4052888" cy="2657051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1344451" y="3929073"/>
              <a:ext cx="2711317" cy="1461852"/>
            </a:xfrm>
            <a:prstGeom prst="rect">
              <a:avLst/>
            </a:prstGeom>
          </p:spPr>
        </p:pic>
        <p:sp>
          <p:nvSpPr>
            <p:cNvPr id="21" name="Объект 16">
              <a:extLst>
                <a:ext uri="{FF2B5EF4-FFF2-40B4-BE49-F238E27FC236}">
                  <a16:creationId xmlns="" xmlns:a16="http://schemas.microsoft.com/office/drawing/2014/main" id="{298A6D50-1402-40F6-9F25-9C9F2B67D1C3}"/>
                </a:ext>
              </a:extLst>
            </p:cNvPr>
            <p:cNvSpPr txBox="1">
              <a:spLocks/>
            </p:cNvSpPr>
            <p:nvPr/>
          </p:nvSpPr>
          <p:spPr>
            <a:xfrm>
              <a:off x="764880" y="2733874"/>
              <a:ext cx="4052888" cy="10588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sz="13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Наши партнёры</a:t>
              </a:r>
            </a:p>
          </p:txBody>
        </p:sp>
      </p:grpSp>
      <p:pic>
        <p:nvPicPr>
          <p:cNvPr id="17" name="Picture 16" descr="cropped-Logo2-10H15-prozrachnyj-sajt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900" y="3981450"/>
            <a:ext cx="1181100" cy="419100"/>
          </a:xfrm>
          <a:prstGeom prst="rect">
            <a:avLst/>
          </a:prstGeom>
        </p:spPr>
      </p:pic>
      <p:pic>
        <p:nvPicPr>
          <p:cNvPr id="18" name="Picture 17" descr="logo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2952751"/>
            <a:ext cx="1326524" cy="560231"/>
          </a:xfrm>
          <a:prstGeom prst="rect">
            <a:avLst/>
          </a:prstGeom>
        </p:spPr>
      </p:pic>
      <p:pic>
        <p:nvPicPr>
          <p:cNvPr id="24" name="Picture 23" descr="Dobrovorot_Logo_160x160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209550"/>
            <a:ext cx="838200" cy="8382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2500" b="1250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742035" y="2234698"/>
            <a:ext cx="1659933" cy="1023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8"/>
              </a:lnSpc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info@u-ra.org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008"/>
              </a:lnSpc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www.u-ra.org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ts val="2008"/>
              </a:lnSpc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www.dobrovorot.su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ts val="2008"/>
              </a:lnSpc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 (926) 322-35-55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Dobrovorot_Logo_160x16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300" y="1619250"/>
            <a:ext cx="609600" cy="60960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5060&quot;&gt;&lt;version val=&quot;28302&quot;/&gt;&lt;CPresentation id=&quot;1&quot;&gt;&lt;m_precDefaultNumber&gt;&lt;m_bNumberIsYear val=&quot;1&quot;/&gt;&lt;m_chMinusSymbol&gt;-&lt;/m_chMinusSymbol&gt;&lt;m_chDecimalSymbol17909&gt;,&lt;/m_chDecimalSymbol17909&gt;&lt;m_nGroupingDigits17909 val=&quot;3&quot;/&gt;&lt;m_chGroupingSymbol17909&gt; 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0&quot;/&gt;&lt;m_chDecimalSymbol17909&gt;,&lt;/m_chDecimalSymbol17909&gt;&lt;m_nGroupingDigits17909 val=&quot;3&quot;/&gt;&lt;m_chGroupingSymbol17909&gt; 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d.%m.%Y&lt;/m_strFormatTime&gt;&lt;m_yearfmt&gt;&lt;begin val=&quot;0&quot;/&gt;&lt;end val=&quot;0&quot;/&gt;&lt;/m_yearfmt&gt;&lt;/m_precDefaultDate&gt;&lt;m_precDefaultYear&gt;&lt;m_yearfmt&gt;&lt;begin val=&quot;0&quot;/&gt;&lt;end val=&quot;4&quot;/&gt;&lt;/m_yearfmt&gt;&lt;/m_precDefaultYear&gt;&lt;m_precDefaultQuarter&gt;&lt;m_yearfmt&gt;&lt;begin val=&quot;0&quot;/&gt;&lt;end val=&quot;4&quot;/&gt;&lt;/m_yearfmt&gt;&lt;/m_precDefaultQuarter&gt;&lt;m_precDefaultMonth&gt;&lt;m_yearfmt&gt;&lt;begin val=&quot;0&quot;/&gt;&lt;end val=&quot;4&quot;/&gt;&lt;/m_yearfmt&gt;&lt;/m_precDefaultMonth&gt;&lt;m_precDefaultWeek&gt;&lt;m_yearfmt&gt;&lt;begin val=&quot;0&quot;/&gt;&lt;end val=&quot;4&quot;/&gt;&lt;/m_yearfmt&gt;&lt;/m_precDefaultWeek&gt;&lt;m_precDefaultDay&gt;&lt;m_yearfmt&gt;&lt;begin val=&quot;0&quot;/&gt;&lt;end val=&quot;4&quot;/&gt;&lt;/m_yearfmt&gt;&lt;/m_precDefaultDay&gt;&lt;m_mruColor&gt;&lt;m_vecMRU length=&quot;0&quot;/&gt;&lt;/m_mruColor&gt;&lt;m_eweekdayFirstOfWeek val=&quot;1&quot;/&gt;&lt;m_eweekdayFirstOfWorkweek val=&quot;2&quot;/&gt;&lt;m_eweekdayFirstOfWeekend val=&quot;7&quot;/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REdZ_MtRcFZjcVMJ3VRh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8O9CRRq0WBRixKZx4iRf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IuI9U1dmA1CvpNr0Il0xw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wOqjPtrKIG7vM88N1Msg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DSgsxXaTwdVkRfCnDfHww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JykroUc4bgF.JpxgnTv0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cZZadoSAV_uYZWWsC16B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ofEjVJrYq28t1wtMsOeM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YRSI2pgdoE1p6DnL3LTj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LSaQFe8nbDP_5KTaaF.bA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10661</TotalTime>
  <Words>164</Words>
  <Application>Microsoft Macintosh PowerPoint</Application>
  <PresentationFormat>On-screen Show (16:9)</PresentationFormat>
  <Paragraphs>46</Paragraphs>
  <Slides>8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0" baseType="lpstr">
      <vt:lpstr>Office Theme</vt:lpstr>
      <vt:lpstr>think-cell Slide</vt:lpstr>
      <vt:lpstr>PowerPoint Presentation</vt:lpstr>
      <vt:lpstr>У 48,2% СЕМЕЙ В РОССИИ НЕТ ФИНАНСОВОЙ ВОЗМОЖНОСТИ ПРИОБРЕТАТЬ ТОВАРЫ ДЛИТЕЛЬНОГО ПОЛЬЗОВАНИЯ…</vt:lpstr>
      <vt:lpstr>... В ТО ВРЕМЯ КАК В МОСКВЕ ЖИТЕЛИ ВЫБРАСЫВАЮТ 100 ТОНН ТЕКСТИЛЯ ЕЖЕДНЕВНО ИЛИ 36,5 МЛН ТОНН В ГОД  … ПРИТОМ, ЧТО 70% ЭТОЙ ОДЕЖДЫ ПРИГОДНО К ДАЛЬНЕЙШЕЙ НОСКЕ</vt:lpstr>
      <vt:lpstr>ПРОЕКТ ДОБРОВОРОТ – ЭТО ПОЗИТИВНЫЕ СОЦИАЛЬНЫЕ ИЗМЕНЕНИЯ ЧЕРЕЗ УСТРАНЕНИЕ ЭКОЛОГИЧЕСКИХ ПРОБЛЕМ</vt:lpstr>
      <vt:lpstr>PowerPoint Presentation</vt:lpstr>
      <vt:lpstr>PowerPoint Presentation</vt:lpstr>
      <vt:lpstr>НАШИ КЛЮЧЕВЫЕ ПАРТНЕРЫ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Наши цели</dc:title>
  <dc:creator>admin</dc:creator>
  <cp:lastModifiedBy>Nataly Rozina</cp:lastModifiedBy>
  <cp:revision>59</cp:revision>
  <dcterms:created xsi:type="dcterms:W3CDTF">2006-08-16T00:00:00Z</dcterms:created>
  <dcterms:modified xsi:type="dcterms:W3CDTF">2020-07-23T07:08:45Z</dcterms:modified>
  <dc:identifier>DAD_J4efSW8</dc:identifier>
</cp:coreProperties>
</file>