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CC26A-DC32-4037-A406-9534BD7EF2D3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C4EA-F5B5-4F66-BAFC-134865D6B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C4EA-F5B5-4F66-BAFC-134865D6B4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41F9-4ADA-4C41-9530-3A408CE51132}" type="datetime1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3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B5D-2B61-402F-B01C-D96D98E74206}" type="datetime1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5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4FE4-FF71-4D05-A80C-817070D51AC9}" type="datetime1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320-DCC2-4268-888A-AB200CB4A75D}" type="datetime1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9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3F0-9190-4DD7-8CBB-A47ED4512248}" type="datetime1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6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1825-1599-4AE4-8A5A-8004AF319745}" type="datetime1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F13-0610-4485-B176-25E217DE876C}" type="datetime1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1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90E-298D-4316-A4D4-5A1BDEBC3975}" type="datetime1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4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1E69-DDD8-4C46-981D-1088455E320B}" type="datetime1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3976-0A2E-4180-AACD-0BE79AEDA4DB}" type="datetime1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7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B5F-2D04-4B2D-B970-75F0FB75142D}" type="datetime1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2BF5-0A33-434E-B738-A323462428D7}" type="datetime1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5E77-13AB-49A3-8E22-D23138E9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1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hyperlink" Target="http://www.lavkalavka.ru/" TargetMode="External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398463"/>
            <a:ext cx="9144000" cy="1868748"/>
          </a:xfrm>
        </p:spPr>
        <p:txBody>
          <a:bodyPr>
            <a:normAutofit/>
          </a:bodyPr>
          <a:lstStyle/>
          <a:p>
            <a:r>
              <a:rPr lang="ru-RU" sz="7500" b="1" dirty="0" smtClean="0">
                <a:solidFill>
                  <a:schemeClr val="accent6">
                    <a:lumMod val="75000"/>
                  </a:schemeClr>
                </a:solidFill>
              </a:rPr>
              <a:t>Деревенский туризм </a:t>
            </a:r>
            <a:endParaRPr lang="ru-RU" sz="7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46" y="2209867"/>
            <a:ext cx="6012108" cy="4000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3819" y="6388274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Со-основатель, Женя Филичева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0"/>
            <a:ext cx="12192000" cy="2487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3033712"/>
            <a:ext cx="2609850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2752725"/>
            <a:ext cx="2466975" cy="1847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12" y="3910012"/>
            <a:ext cx="1743075" cy="2619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5081587"/>
            <a:ext cx="5488586" cy="1447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0" y="3795712"/>
            <a:ext cx="3014663" cy="2009775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8600" y="504825"/>
            <a:ext cx="2800350" cy="283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США</a:t>
            </a:r>
            <a:endParaRPr lang="en-US" sz="2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23,350 фермеров</a:t>
            </a:r>
          </a:p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&gt;</a:t>
            </a:r>
            <a:r>
              <a:rPr lang="ru-RU" sz="2500" b="1" dirty="0">
                <a:solidFill>
                  <a:schemeClr val="tx1"/>
                </a:solidFill>
              </a:rPr>
              <a:t> </a:t>
            </a:r>
            <a:r>
              <a:rPr lang="ru-RU" sz="2500" b="1" dirty="0" smtClean="0">
                <a:solidFill>
                  <a:schemeClr val="tx1"/>
                </a:solidFill>
              </a:rPr>
              <a:t>1 млрд. </a:t>
            </a:r>
            <a:r>
              <a:rPr lang="en-US" sz="2500" b="1" dirty="0">
                <a:solidFill>
                  <a:schemeClr val="tx1"/>
                </a:solidFill>
              </a:rPr>
              <a:t>$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95650" y="409575"/>
            <a:ext cx="3200400" cy="3171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ИТАЛИЯ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19,973 фермера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&gt;</a:t>
            </a:r>
            <a:r>
              <a:rPr lang="ru-RU" sz="2600" b="1" dirty="0" smtClean="0">
                <a:solidFill>
                  <a:schemeClr val="tx1"/>
                </a:solidFill>
              </a:rPr>
              <a:t>1,2 млрд.€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62750" y="0"/>
            <a:ext cx="6286500" cy="6038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КИТАЙ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&gt;30 </a:t>
            </a:r>
            <a:r>
              <a:rPr lang="ru-RU" sz="3600" b="1" dirty="0" smtClean="0">
                <a:solidFill>
                  <a:schemeClr val="tx1"/>
                </a:solidFill>
              </a:rPr>
              <a:t>млрд</a:t>
            </a:r>
            <a:r>
              <a:rPr lang="en-US" sz="3600" b="1" dirty="0" smtClean="0">
                <a:solidFill>
                  <a:schemeClr val="tx1"/>
                </a:solidFill>
              </a:rPr>
              <a:t>. $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800 </a:t>
            </a:r>
            <a:r>
              <a:rPr lang="ru-RU" sz="3600" b="1" dirty="0" smtClean="0">
                <a:solidFill>
                  <a:schemeClr val="tx1"/>
                </a:solidFill>
              </a:rPr>
              <a:t>млн. </a:t>
            </a:r>
            <a:r>
              <a:rPr lang="ru-RU" sz="3600" b="1" dirty="0" err="1" smtClean="0">
                <a:solidFill>
                  <a:schemeClr val="tx1"/>
                </a:solidFill>
              </a:rPr>
              <a:t>агротуристов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66750" y="3823074"/>
            <a:ext cx="3866647" cy="3034926"/>
          </a:xfrm>
          <a:custGeom>
            <a:avLst/>
            <a:gdLst>
              <a:gd name="connsiteX0" fmla="*/ 531731 w 3293478"/>
              <a:gd name="connsiteY0" fmla="*/ 310776 h 2464402"/>
              <a:gd name="connsiteX1" fmla="*/ 74531 w 3293478"/>
              <a:gd name="connsiteY1" fmla="*/ 844176 h 2464402"/>
              <a:gd name="connsiteX2" fmla="*/ 36431 w 3293478"/>
              <a:gd name="connsiteY2" fmla="*/ 1625226 h 2464402"/>
              <a:gd name="connsiteX3" fmla="*/ 436481 w 3293478"/>
              <a:gd name="connsiteY3" fmla="*/ 2158626 h 2464402"/>
              <a:gd name="connsiteX4" fmla="*/ 1484231 w 3293478"/>
              <a:gd name="connsiteY4" fmla="*/ 2463426 h 2464402"/>
              <a:gd name="connsiteX5" fmla="*/ 3046331 w 3293478"/>
              <a:gd name="connsiteY5" fmla="*/ 2063376 h 2464402"/>
              <a:gd name="connsiteX6" fmla="*/ 3198731 w 3293478"/>
              <a:gd name="connsiteY6" fmla="*/ 1091826 h 2464402"/>
              <a:gd name="connsiteX7" fmla="*/ 3236831 w 3293478"/>
              <a:gd name="connsiteY7" fmla="*/ 577476 h 2464402"/>
              <a:gd name="connsiteX8" fmla="*/ 2398631 w 3293478"/>
              <a:gd name="connsiteY8" fmla="*/ 5976 h 2464402"/>
              <a:gd name="connsiteX9" fmla="*/ 2189081 w 3293478"/>
              <a:gd name="connsiteY9" fmla="*/ 272676 h 2464402"/>
              <a:gd name="connsiteX10" fmla="*/ 1503281 w 3293478"/>
              <a:gd name="connsiteY10" fmla="*/ 177426 h 2464402"/>
              <a:gd name="connsiteX11" fmla="*/ 950831 w 3293478"/>
              <a:gd name="connsiteY11" fmla="*/ 44076 h 2464402"/>
              <a:gd name="connsiteX12" fmla="*/ 607931 w 3293478"/>
              <a:gd name="connsiteY12" fmla="*/ 310776 h 2464402"/>
              <a:gd name="connsiteX13" fmla="*/ 455531 w 3293478"/>
              <a:gd name="connsiteY13" fmla="*/ 367926 h 246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3478" h="2464402">
                <a:moveTo>
                  <a:pt x="531731" y="310776"/>
                </a:moveTo>
                <a:cubicBezTo>
                  <a:pt x="344406" y="467938"/>
                  <a:pt x="157081" y="625101"/>
                  <a:pt x="74531" y="844176"/>
                </a:cubicBezTo>
                <a:cubicBezTo>
                  <a:pt x="-8019" y="1063251"/>
                  <a:pt x="-23894" y="1406151"/>
                  <a:pt x="36431" y="1625226"/>
                </a:cubicBezTo>
                <a:cubicBezTo>
                  <a:pt x="96756" y="1844301"/>
                  <a:pt x="195181" y="2018926"/>
                  <a:pt x="436481" y="2158626"/>
                </a:cubicBezTo>
                <a:cubicBezTo>
                  <a:pt x="677781" y="2298326"/>
                  <a:pt x="1049256" y="2479301"/>
                  <a:pt x="1484231" y="2463426"/>
                </a:cubicBezTo>
                <a:cubicBezTo>
                  <a:pt x="1919206" y="2447551"/>
                  <a:pt x="2760581" y="2291976"/>
                  <a:pt x="3046331" y="2063376"/>
                </a:cubicBezTo>
                <a:cubicBezTo>
                  <a:pt x="3332081" y="1834776"/>
                  <a:pt x="3166981" y="1339476"/>
                  <a:pt x="3198731" y="1091826"/>
                </a:cubicBezTo>
                <a:cubicBezTo>
                  <a:pt x="3230481" y="844176"/>
                  <a:pt x="3370181" y="758451"/>
                  <a:pt x="3236831" y="577476"/>
                </a:cubicBezTo>
                <a:cubicBezTo>
                  <a:pt x="3103481" y="396501"/>
                  <a:pt x="2573256" y="56776"/>
                  <a:pt x="2398631" y="5976"/>
                </a:cubicBezTo>
                <a:cubicBezTo>
                  <a:pt x="2224006" y="-44824"/>
                  <a:pt x="2338306" y="244101"/>
                  <a:pt x="2189081" y="272676"/>
                </a:cubicBezTo>
                <a:cubicBezTo>
                  <a:pt x="2039856" y="301251"/>
                  <a:pt x="1709656" y="215526"/>
                  <a:pt x="1503281" y="177426"/>
                </a:cubicBezTo>
                <a:cubicBezTo>
                  <a:pt x="1296906" y="139326"/>
                  <a:pt x="1100056" y="21851"/>
                  <a:pt x="950831" y="44076"/>
                </a:cubicBezTo>
                <a:cubicBezTo>
                  <a:pt x="801606" y="66301"/>
                  <a:pt x="690481" y="256801"/>
                  <a:pt x="607931" y="310776"/>
                </a:cubicBezTo>
                <a:cubicBezTo>
                  <a:pt x="525381" y="364751"/>
                  <a:pt x="490456" y="366338"/>
                  <a:pt x="455531" y="36792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РОССИЯ</a:t>
            </a:r>
          </a:p>
          <a:p>
            <a:pPr algn="ctr"/>
            <a:r>
              <a:rPr lang="ru-RU" sz="8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19373" y="4514850"/>
            <a:ext cx="2143377" cy="540425"/>
          </a:xfrm>
          <a:prstGeom prst="straightConnector1">
            <a:avLst/>
          </a:prstGeom>
          <a:ln w="730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95750" y="3359338"/>
            <a:ext cx="437647" cy="641162"/>
          </a:xfrm>
          <a:prstGeom prst="straightConnector1">
            <a:avLst/>
          </a:prstGeom>
          <a:ln w="730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171702" y="3019426"/>
            <a:ext cx="210383" cy="803648"/>
          </a:xfrm>
          <a:prstGeom prst="straightConnector1">
            <a:avLst/>
          </a:prstGeom>
          <a:ln w="730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4311" y="5961806"/>
            <a:ext cx="411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Внутренний туризм </a:t>
            </a:r>
            <a:r>
              <a:rPr lang="en-US" sz="2000" dirty="0" smtClean="0"/>
              <a:t>&gt;20 </a:t>
            </a:r>
            <a:r>
              <a:rPr lang="ru-RU" sz="2000" dirty="0" smtClean="0"/>
              <a:t>млрд.</a:t>
            </a:r>
            <a:r>
              <a:rPr lang="en-US" sz="2000" dirty="0" smtClean="0"/>
              <a:t>$</a:t>
            </a:r>
            <a:endParaRPr lang="ru-RU" sz="20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2646"/>
            <a:ext cx="10515600" cy="4934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«Мало информации, </a:t>
            </a:r>
            <a:r>
              <a:rPr lang="ru-RU" sz="4000" b="1" i="1" u="sng" dirty="0">
                <a:solidFill>
                  <a:schemeClr val="accent6">
                    <a:lumMod val="75000"/>
                  </a:schemeClr>
                </a:solidFill>
              </a:rPr>
              <a:t>непонятно, что я получу, когда приеду туда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000" dirty="0"/>
              <a:t>Не хотелось бы где-нибудь по дороге застрять в </a:t>
            </a:r>
            <a:r>
              <a:rPr lang="ru-RU" sz="4000" dirty="0" smtClean="0"/>
              <a:t>сугробе</a:t>
            </a:r>
            <a:r>
              <a:rPr lang="en-US" sz="4000" dirty="0" smtClean="0"/>
              <a:t>…</a:t>
            </a:r>
            <a:r>
              <a:rPr lang="ru-RU" sz="4000" dirty="0" smtClean="0"/>
              <a:t>»</a:t>
            </a:r>
            <a:endParaRPr lang="en-US" sz="4000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Хочется, чтобы глаз радовало, а то знаете как бывает: тут тряпки висят грязные, там – недовольная хозяйская жена и все такое неопрятное…»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Из интервью с потенциальным клиентом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966093"/>
            <a:ext cx="6424613" cy="3640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669416"/>
            <a:ext cx="2895600" cy="1581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9" y="947737"/>
            <a:ext cx="2724150" cy="167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97" y="776287"/>
            <a:ext cx="2266950" cy="2019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82" y="3459991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" y="4289813"/>
            <a:ext cx="2912269" cy="2004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2" y="303290"/>
            <a:ext cx="2895600" cy="2168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93" y="3028006"/>
            <a:ext cx="6424613" cy="3640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5458" y="131840"/>
            <a:ext cx="82248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ФЕРМУ МЫ ЕДЕМ ЗА ГРАНИЦУ</a:t>
            </a:r>
          </a:p>
          <a:p>
            <a:r>
              <a:rPr lang="ru-RU" sz="32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3" y="5349959"/>
            <a:ext cx="1104900" cy="14487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139056"/>
            <a:ext cx="2152650" cy="1656531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843997"/>
            <a:ext cx="3238692" cy="1796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32" y="49925"/>
            <a:ext cx="3277437" cy="250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67" y="3208516"/>
            <a:ext cx="1534967" cy="1534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1" y="354455"/>
            <a:ext cx="1770897" cy="1770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1" y="4799193"/>
            <a:ext cx="2540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" y="2430717"/>
            <a:ext cx="2103345" cy="2103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21" y="854679"/>
            <a:ext cx="1808914" cy="1808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72" y="4424230"/>
            <a:ext cx="2315556" cy="23155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26" y="2646196"/>
            <a:ext cx="1742430" cy="1742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05" y="4843998"/>
            <a:ext cx="2466975" cy="184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530" y="2973529"/>
            <a:ext cx="2137605" cy="1560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73" y="845814"/>
            <a:ext cx="2262188" cy="22621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46058" y="131840"/>
            <a:ext cx="82248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ВЕДЬ В РОССИИ </a:t>
            </a:r>
            <a:r>
              <a:rPr lang="ru-RU" sz="2600" b="1" u="sng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</a:t>
            </a:r>
            <a:r>
              <a:rPr lang="ru-RU" sz="2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ХУЖЕ!</a:t>
            </a:r>
            <a:endParaRPr lang="ru-RU" sz="3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2249" y="2286000"/>
            <a:ext cx="1223864" cy="44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43" y="2342458"/>
            <a:ext cx="1572430" cy="1177805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84277" y="6623540"/>
            <a:ext cx="280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Фото фермеров</a:t>
            </a:r>
            <a:r>
              <a:rPr lang="en-US" sz="1200" dirty="0" smtClean="0"/>
              <a:t> - </a:t>
            </a:r>
            <a:r>
              <a:rPr lang="ru-RU" sz="1200" dirty="0" smtClean="0"/>
              <a:t>с </a:t>
            </a:r>
            <a:r>
              <a:rPr lang="en-US" sz="1200" dirty="0" smtClean="0">
                <a:hlinkClick r:id="rId15"/>
              </a:rPr>
              <a:t>www.lavkalavka.ru</a:t>
            </a:r>
            <a:r>
              <a:rPr lang="en-US" sz="1200" dirty="0" smtClean="0"/>
              <a:t>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12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9" y="2230967"/>
            <a:ext cx="3770489" cy="2120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4" y="2577042"/>
            <a:ext cx="2428875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10" y="2638954"/>
            <a:ext cx="2857500" cy="1304925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2811588" y="2795586"/>
            <a:ext cx="947888" cy="991659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6937727" y="2795586"/>
            <a:ext cx="947888" cy="991659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52603" y="5248405"/>
            <a:ext cx="10939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Надежный ориентир для выходных и отпуска на ферме</a:t>
            </a:r>
            <a:endParaRPr lang="ru-RU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32193" y="5160723"/>
            <a:ext cx="1258196" cy="751562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87" y="2224087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32" y="1209058"/>
            <a:ext cx="2733675" cy="167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6" y="2995888"/>
            <a:ext cx="2447925" cy="186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97" y="3400424"/>
            <a:ext cx="1943100" cy="2352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37" y="4891087"/>
            <a:ext cx="2657475" cy="1724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8" y="4973219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581399"/>
            <a:ext cx="1743075" cy="2619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1" y="166687"/>
            <a:ext cx="4669400" cy="3105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0212" y="93740"/>
            <a:ext cx="746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ДА, БУДЕТ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РОССИЙСКАЯ ДЕРЕВНЯ!</a:t>
            </a:r>
            <a:endParaRPr lang="ru-RU" sz="3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026569"/>
            <a:ext cx="4448175" cy="3336132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942975" y="171450"/>
            <a:ext cx="11096626" cy="2721768"/>
          </a:xfrm>
          <a:prstGeom prst="wedgeEllipseCallout">
            <a:avLst>
              <a:gd name="adj1" fmla="val -16610"/>
              <a:gd name="adj2" fmla="val 118013"/>
            </a:avLst>
          </a:prstGeom>
          <a:noFill/>
          <a:ln w="25400">
            <a:solidFill>
              <a:schemeClr val="accent6">
                <a:lumMod val="75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smtClean="0">
                <a:solidFill>
                  <a:schemeClr val="accent6"/>
                </a:solidFill>
              </a:rPr>
              <a:t>Добро </a:t>
            </a:r>
            <a:r>
              <a:rPr lang="ru-RU" sz="4600" b="1" dirty="0" smtClean="0">
                <a:solidFill>
                  <a:schemeClr val="accent6"/>
                </a:solidFill>
              </a:rPr>
              <a:t>пожаловать в русскую деревню!</a:t>
            </a:r>
            <a:endParaRPr lang="ru-RU" sz="4600" b="1" dirty="0">
              <a:solidFill>
                <a:schemeClr val="accent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5E77-13AB-49A3-8E22-D23138E971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145</Words>
  <Application>Microsoft Office PowerPoint</Application>
  <PresentationFormat>Широкоэкранный</PresentationFormat>
  <Paragraphs>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Тема Office</vt:lpstr>
      <vt:lpstr>Деревенский туризм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Женечка</dc:creator>
  <cp:lastModifiedBy>Evgeniya Filicheva</cp:lastModifiedBy>
  <cp:revision>81</cp:revision>
  <dcterms:created xsi:type="dcterms:W3CDTF">2013-12-12T18:16:19Z</dcterms:created>
  <dcterms:modified xsi:type="dcterms:W3CDTF">2014-10-22T19:01:14Z</dcterms:modified>
</cp:coreProperties>
</file>