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9" r:id="rId6"/>
    <p:sldId id="263" r:id="rId7"/>
    <p:sldId id="262" r:id="rId8"/>
    <p:sldId id="26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3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9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7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81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70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95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2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4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67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4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BF0E1-E9E6-4F5D-8949-A8674DA00486}" type="datetimeFigureOut">
              <a:rPr lang="ru-RU" smtClean="0"/>
              <a:t>10.03.14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063D0-2D92-4ADA-851C-8CF4C21278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1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Социальная реклама: эффективность и принципы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Медиа-библиотека социальной рекламы </a:t>
            </a:r>
            <a:r>
              <a:rPr lang="en-US" dirty="0" smtClean="0"/>
              <a:t>Atprint.ru</a:t>
            </a:r>
            <a:endParaRPr lang="ru-RU" dirty="0"/>
          </a:p>
        </p:txBody>
      </p:sp>
      <p:pic>
        <p:nvPicPr>
          <p:cNvPr id="1026" name="Picture 2" descr="AtPrint: Медиа-банк информационных камп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2609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91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699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 социальной рекламы в России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Реклама</a:t>
            </a:r>
            <a:r>
              <a:rPr lang="ru-RU" dirty="0" smtClean="0"/>
              <a:t> - информация, распространенная любым способом, в любой форме и с использованием любых средств, адресованная неопределенному кругу лиц и направленная на привлечение внимания к объекту рекламирования, формирование или поддержание интереса к нему и его продвижение на рынке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Социальная реклама</a:t>
            </a:r>
            <a:r>
              <a:rPr lang="ru-RU" dirty="0" smtClean="0"/>
              <a:t> – информация, распространенная любым способом, в любой форме и с использованием любых средств, направленная на достижение благотворительных и иных общественно полезных целей, а также обеспечение интересов государства</a:t>
            </a:r>
            <a:endParaRPr lang="ru-RU" dirty="0"/>
          </a:p>
        </p:txBody>
      </p:sp>
      <p:pic>
        <p:nvPicPr>
          <p:cNvPr id="2050" name="Picture 2" descr="C:\Users\Дарья\Pictures\logoAtprint.ru150х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476672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003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51104" cy="115699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Функциональное основание определения: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b="1" dirty="0" smtClean="0"/>
              <a:t>Социальная реклама это </a:t>
            </a:r>
          </a:p>
          <a:p>
            <a:pPr marL="0" indent="0" fontAlgn="base">
              <a:buNone/>
            </a:pPr>
            <a:r>
              <a:rPr lang="ru-RU" sz="2000" b="1" dirty="0" smtClean="0"/>
              <a:t>инструмент </a:t>
            </a:r>
          </a:p>
          <a:p>
            <a:pPr marL="0" indent="0" fontAlgn="base">
              <a:buNone/>
            </a:pPr>
            <a:r>
              <a:rPr lang="ru-RU" sz="2000" b="1" dirty="0" smtClean="0"/>
              <a:t>решения </a:t>
            </a:r>
          </a:p>
          <a:p>
            <a:pPr marL="0" indent="0" fontAlgn="base">
              <a:buNone/>
            </a:pPr>
            <a:r>
              <a:rPr lang="ru-RU" sz="2000" b="1" dirty="0" smtClean="0"/>
              <a:t>конкретной социальной проблемы </a:t>
            </a:r>
          </a:p>
          <a:p>
            <a:pPr fontAlgn="base"/>
            <a:r>
              <a:rPr lang="ru-RU" sz="2000" dirty="0" smtClean="0"/>
              <a:t>на основе кодирования информации (сообщения) в систему знаков и образов, однозначно понимаемых целевой аудиторией.</a:t>
            </a:r>
            <a:endParaRPr lang="ru-RU" sz="2000" dirty="0"/>
          </a:p>
        </p:txBody>
      </p:sp>
      <p:pic>
        <p:nvPicPr>
          <p:cNvPr id="2050" name="Picture 2" descr="C:\Users\Дарья\Pictures\logoAtprint.ru150х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476672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www.atprint.ru/images/cache/media-286-scale-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360" y="3837583"/>
            <a:ext cx="5472608" cy="273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24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646" y="1340768"/>
            <a:ext cx="4263370" cy="4680520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dirty="0" smtClean="0"/>
              <a:t>1. Описание </a:t>
            </a:r>
            <a:r>
              <a:rPr lang="ru-RU" sz="1800" dirty="0"/>
              <a:t>социальной </a:t>
            </a:r>
            <a:r>
              <a:rPr lang="ru-RU" sz="1800" dirty="0" smtClean="0"/>
              <a:t>ситуации</a:t>
            </a:r>
          </a:p>
          <a:p>
            <a:pPr marL="0" indent="0" fontAlgn="base">
              <a:buNone/>
            </a:pPr>
            <a:r>
              <a:rPr lang="ru-RU" sz="1800" dirty="0" smtClean="0"/>
              <a:t>2. Постановка </a:t>
            </a:r>
            <a:r>
              <a:rPr lang="ru-RU" sz="1800" dirty="0"/>
              <a:t>проблемы </a:t>
            </a:r>
            <a:endParaRPr lang="ru-RU" sz="1800" dirty="0" smtClean="0"/>
          </a:p>
          <a:p>
            <a:pPr marL="0" indent="0" fontAlgn="base">
              <a:buNone/>
            </a:pPr>
            <a:r>
              <a:rPr lang="ru-RU" sz="1800" dirty="0" smtClean="0"/>
              <a:t>3. Цель </a:t>
            </a:r>
            <a:r>
              <a:rPr lang="ru-RU" sz="1800" dirty="0"/>
              <a:t>кампании </a:t>
            </a:r>
            <a:endParaRPr lang="ru-RU" sz="1800" dirty="0" smtClean="0"/>
          </a:p>
          <a:p>
            <a:pPr marL="0" indent="0" fontAlgn="base">
              <a:buNone/>
            </a:pPr>
            <a:r>
              <a:rPr lang="ru-RU" sz="1800" dirty="0" smtClean="0"/>
              <a:t>4. Коммуникационные задачи кампании: </a:t>
            </a:r>
          </a:p>
          <a:p>
            <a:pPr fontAlgn="base"/>
            <a:r>
              <a:rPr lang="ru-RU" sz="1800" dirty="0" smtClean="0"/>
              <a:t>задачи по формированию представлений (указать, если есть) </a:t>
            </a:r>
          </a:p>
          <a:p>
            <a:pPr fontAlgn="base"/>
            <a:r>
              <a:rPr lang="ru-RU" sz="1800" dirty="0" smtClean="0"/>
              <a:t>задачи по формированию отношения (указать, если есть) </a:t>
            </a:r>
          </a:p>
          <a:p>
            <a:pPr fontAlgn="base"/>
            <a:r>
              <a:rPr lang="ru-RU" sz="1800" dirty="0" smtClean="0"/>
              <a:t>задачи по формированию поведения (указать, если есть)</a:t>
            </a:r>
          </a:p>
          <a:p>
            <a:pPr marL="0" indent="0" fontAlgn="base">
              <a:buNone/>
            </a:pPr>
            <a:endParaRPr lang="ru-RU" sz="1600" dirty="0" smtClean="0"/>
          </a:p>
        </p:txBody>
      </p:sp>
      <p:pic>
        <p:nvPicPr>
          <p:cNvPr id="6" name="Picture 2" descr="C:\Users\Дарья\Pictures\logoAtprint.ru150х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476672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35696" y="260648"/>
            <a:ext cx="6851104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5400" b="1" dirty="0" smtClean="0"/>
              <a:t>Бриф</a:t>
            </a:r>
          </a:p>
        </p:txBody>
      </p:sp>
      <p:pic>
        <p:nvPicPr>
          <p:cNvPr id="5" name="Picture 4" descr="http://www.atprint.ru/images/cache/media-251-scale-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64" y="919554"/>
            <a:ext cx="3696347" cy="523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4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417638"/>
            <a:ext cx="3872885" cy="5179714"/>
          </a:xfrm>
        </p:spPr>
        <p:txBody>
          <a:bodyPr>
            <a:normAutofit fontScale="77500" lnSpcReduction="20000"/>
          </a:bodyPr>
          <a:lstStyle/>
          <a:p>
            <a:pPr marL="0" indent="0" fontAlgn="base">
              <a:buNone/>
            </a:pPr>
            <a:r>
              <a:rPr lang="ru-RU" sz="2200" dirty="0"/>
              <a:t>5. Целевая аудитория кампании (значимые для коммуникации черты каждой группы)</a:t>
            </a:r>
          </a:p>
          <a:p>
            <a:pPr marL="0" indent="0" fontAlgn="base">
              <a:buNone/>
            </a:pPr>
            <a:r>
              <a:rPr lang="ru-RU" sz="2200" dirty="0"/>
              <a:t>6. Основное сообщение кампании </a:t>
            </a:r>
          </a:p>
          <a:p>
            <a:pPr marL="0" indent="0" fontAlgn="base">
              <a:buNone/>
            </a:pPr>
            <a:r>
              <a:rPr lang="ru-RU" sz="2200" dirty="0"/>
              <a:t>7. Ожидаемые результаты кампании Качественные характеристики и количественные показатели для оценки эффективности кампании </a:t>
            </a:r>
          </a:p>
          <a:p>
            <a:pPr marL="0" indent="0" fontAlgn="base">
              <a:buNone/>
            </a:pPr>
            <a:r>
              <a:rPr lang="ru-RU" sz="2200" dirty="0"/>
              <a:t>8. Сроки проведения кампании </a:t>
            </a:r>
          </a:p>
          <a:p>
            <a:pPr marL="0" indent="0" fontAlgn="base">
              <a:buNone/>
            </a:pPr>
            <a:r>
              <a:rPr lang="ru-RU" sz="2200" dirty="0"/>
              <a:t>9. Обязательные условия и требования, ограничения и запреты Все обязательные логотипы, тексты, условные обозначения, цветовые решения и их обязательные (если есть) условия размещения в рамках дизайн-макета. Все значимые ограничения и запреты, связанные с клиентом, каналом коммуникации, сообщением и сроками</a:t>
            </a:r>
          </a:p>
          <a:p>
            <a:pPr marL="0" indent="0" fontAlgn="base">
              <a:buNone/>
            </a:pPr>
            <a:r>
              <a:rPr lang="ru-RU" sz="2200" dirty="0"/>
              <a:t>10. Любая дополнительная информация, полезная для разработки кампании и ее </a:t>
            </a:r>
            <a:r>
              <a:rPr lang="ru-RU" sz="2200" dirty="0" smtClean="0"/>
              <a:t>элементов</a:t>
            </a:r>
            <a:endParaRPr lang="ru-RU" sz="2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835696" y="260648"/>
            <a:ext cx="6851104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/>
            <a:r>
              <a:rPr lang="ru-RU" sz="5400" b="1" dirty="0" smtClean="0"/>
              <a:t>Бриф</a:t>
            </a:r>
          </a:p>
        </p:txBody>
      </p:sp>
      <p:pic>
        <p:nvPicPr>
          <p:cNvPr id="5" name="Picture 2" descr="C:\Users\Дарья\Pictures\logoAtprint.ru150х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476672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atprint.ru/images/cache/media-250-scale-4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861" y="1556792"/>
            <a:ext cx="4563354" cy="3353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11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3"/>
            <a:ext cx="7560840" cy="1800200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/>
              <a:t>1</a:t>
            </a:r>
            <a:r>
              <a:rPr lang="ru-RU" dirty="0" smtClean="0"/>
              <a:t>. Понятность работы </a:t>
            </a:r>
          </a:p>
          <a:p>
            <a:pPr marL="0" indent="0" fontAlgn="base">
              <a:buNone/>
            </a:pPr>
            <a:r>
              <a:rPr lang="ru-RU" dirty="0"/>
              <a:t>2</a:t>
            </a:r>
            <a:r>
              <a:rPr lang="ru-RU" dirty="0" smtClean="0"/>
              <a:t>. Мотивирующая сила работы </a:t>
            </a:r>
          </a:p>
          <a:p>
            <a:pPr marL="0" indent="0" fontAlgn="base">
              <a:buNone/>
            </a:pPr>
            <a:r>
              <a:rPr lang="ru-RU" dirty="0"/>
              <a:t>3</a:t>
            </a:r>
            <a:r>
              <a:rPr lang="ru-RU" dirty="0" smtClean="0"/>
              <a:t>. Соответствие сообщения целевой аудитории </a:t>
            </a:r>
          </a:p>
          <a:p>
            <a:pPr marL="0" indent="0" fontAlgn="base">
              <a:buNone/>
            </a:pPr>
            <a:r>
              <a:rPr lang="ru-RU" dirty="0"/>
              <a:t>4</a:t>
            </a:r>
            <a:r>
              <a:rPr lang="ru-RU" dirty="0" smtClean="0"/>
              <a:t>. Креативность идеи проекта </a:t>
            </a:r>
          </a:p>
          <a:p>
            <a:pPr marL="0" indent="0" fontAlgn="base">
              <a:buNone/>
            </a:pPr>
            <a:r>
              <a:rPr lang="ru-RU" dirty="0"/>
              <a:t>5</a:t>
            </a:r>
            <a:r>
              <a:rPr lang="ru-RU" dirty="0" smtClean="0"/>
              <a:t>. Качество воплощения идеи</a:t>
            </a:r>
            <a:endParaRPr lang="ru-RU" dirty="0"/>
          </a:p>
        </p:txBody>
      </p:sp>
      <p:pic>
        <p:nvPicPr>
          <p:cNvPr id="6" name="Picture 2" descr="C:\Users\Дарья\Pictures\logoAtprint.ru150х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476672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35696" y="260648"/>
            <a:ext cx="6851104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 оценки социальной рекламы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1"/>
            <a:ext cx="6552289" cy="327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97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3773015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Предварительное тестирование материалов целевой аудиторией</a:t>
            </a:r>
          </a:p>
          <a:p>
            <a:pPr fontAlgn="base"/>
            <a:r>
              <a:rPr lang="ru-RU" dirty="0" smtClean="0"/>
              <a:t>Критерии эффективности формируемых коммуникаций</a:t>
            </a:r>
          </a:p>
          <a:p>
            <a:pPr fontAlgn="base"/>
            <a:r>
              <a:rPr lang="ru-RU" dirty="0" smtClean="0"/>
              <a:t>Партнерство</a:t>
            </a:r>
          </a:p>
          <a:p>
            <a:pPr fontAlgn="base"/>
            <a:r>
              <a:rPr lang="ru-RU" dirty="0" smtClean="0"/>
              <a:t>Общественные слушания на основе исследований и тестирований рекламы</a:t>
            </a:r>
            <a:endParaRPr lang="ru-RU" sz="2800" dirty="0" smtClean="0"/>
          </a:p>
          <a:p>
            <a:pPr marL="0" indent="0" fontAlgn="base">
              <a:buNone/>
            </a:pPr>
            <a:endParaRPr lang="ru-RU" dirty="0"/>
          </a:p>
        </p:txBody>
      </p:sp>
      <p:pic>
        <p:nvPicPr>
          <p:cNvPr id="6" name="Picture 2" descr="C:\Users\Дарья\Pictures\logoAtprint.ru150х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1" y="476672"/>
            <a:ext cx="1728192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835696" y="260648"/>
            <a:ext cx="6851104" cy="1156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создании социальной рекламы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097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1589"/>
            <a:ext cx="6768752" cy="5404193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899592" y="260648"/>
            <a:ext cx="778720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Создавайте свою социальную рекламу!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22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b="1" dirty="0" smtClean="0"/>
              <a:t>Дарья Большакова </a:t>
            </a:r>
          </a:p>
          <a:p>
            <a:r>
              <a:rPr lang="en-US" sz="2800" b="1" dirty="0" smtClean="0"/>
              <a:t>da.bolshakova@gmail.com</a:t>
            </a:r>
            <a:endParaRPr lang="ru-RU" sz="2800" b="1" dirty="0"/>
          </a:p>
        </p:txBody>
      </p:sp>
      <p:pic>
        <p:nvPicPr>
          <p:cNvPr id="1026" name="Picture 2" descr="AtPrint: Медиа-банк информационных кампан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4"/>
            <a:ext cx="2609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12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340</Words>
  <Application>Microsoft Macintosh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Социальная реклама: эффективность и принципы</vt:lpstr>
      <vt:lpstr>Основные понятия социальной рекламы в России</vt:lpstr>
      <vt:lpstr>Функциональное основание определения: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Vladimir Vainer</cp:lastModifiedBy>
  <cp:revision>25</cp:revision>
  <dcterms:created xsi:type="dcterms:W3CDTF">2013-10-11T10:38:41Z</dcterms:created>
  <dcterms:modified xsi:type="dcterms:W3CDTF">2014-03-10T19:40:07Z</dcterms:modified>
</cp:coreProperties>
</file>