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D532-8D33-4339-B7BB-FFF936B9E836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3998-4A49-4B1C-81F3-C255AC1C1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58579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mtClean="0"/>
              <a:t>Региональная  общественная </a:t>
            </a:r>
            <a:r>
              <a:rPr lang="ru-RU" dirty="0" smtClean="0"/>
              <a:t>организация </a:t>
            </a:r>
            <a:br>
              <a:rPr lang="ru-RU" dirty="0" smtClean="0"/>
            </a:br>
            <a:r>
              <a:rPr lang="ru-RU" sz="7200" b="1" dirty="0" smtClean="0"/>
              <a:t>«Школа  фермеров </a:t>
            </a:r>
            <a:br>
              <a:rPr lang="ru-RU" sz="7200" b="1" dirty="0" smtClean="0"/>
            </a:br>
            <a:r>
              <a:rPr lang="ru-RU" sz="7200" b="1" dirty="0" smtClean="0"/>
              <a:t>Пермского  края»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представляет  проект  по социализации и жизнеустройству </a:t>
            </a:r>
            <a:br>
              <a:rPr lang="ru-RU" dirty="0" smtClean="0"/>
            </a:br>
            <a:r>
              <a:rPr lang="ru-RU" dirty="0" smtClean="0"/>
              <a:t>сирот – «бомжей».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143644"/>
            <a:ext cx="8715436" cy="4286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2014г.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>Сирота - предприниматель»</a:t>
            </a:r>
            <a:endParaRPr lang="ru-RU" sz="4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с 2011г. находится под контролем Агентства стратегических инициатив В.В.Путина.  </a:t>
            </a:r>
          </a:p>
          <a:p>
            <a:pPr>
              <a:buNone/>
            </a:pPr>
            <a:r>
              <a:rPr lang="ru-RU" dirty="0" smtClean="0"/>
              <a:t>    Согласована </a:t>
            </a:r>
            <a:r>
              <a:rPr lang="ru-RU" dirty="0" smtClean="0"/>
              <a:t> смета </a:t>
            </a:r>
            <a:r>
              <a:rPr lang="ru-RU" dirty="0" smtClean="0"/>
              <a:t>на 47,7млн.руб.</a:t>
            </a:r>
          </a:p>
          <a:p>
            <a:r>
              <a:rPr lang="ru-RU" dirty="0" smtClean="0"/>
              <a:t>Проект с 2013г. находится под контролем Губернатора Пермского края.  Имеется Распоряжение о выделении 6млн.руб.</a:t>
            </a:r>
          </a:p>
          <a:p>
            <a:r>
              <a:rPr lang="ru-RU" b="1" dirty="0" smtClean="0"/>
              <a:t>За период 2011-2014гг. на реализацию  проекта не поступило ни рубля </a:t>
            </a:r>
            <a:r>
              <a:rPr lang="ru-RU" b="1" dirty="0" err="1" smtClean="0"/>
              <a:t>гос.поддержки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Для реализации проекта имеется: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Общественная социальная гостиница на 40мест;</a:t>
            </a:r>
          </a:p>
          <a:p>
            <a:r>
              <a:rPr lang="ru-RU" sz="2800" dirty="0" smtClean="0"/>
              <a:t>3 учебно-демонстрационные фермы;</a:t>
            </a:r>
          </a:p>
          <a:p>
            <a:r>
              <a:rPr lang="ru-RU" sz="2800" dirty="0" smtClean="0"/>
              <a:t>10 вольеров для гусят, утят, кур, ягнят, поросят;</a:t>
            </a:r>
          </a:p>
          <a:p>
            <a:r>
              <a:rPr lang="ru-RU" sz="2800" dirty="0" smtClean="0"/>
              <a:t>Мастерская по производству оборудования и мебели;</a:t>
            </a:r>
          </a:p>
          <a:p>
            <a:r>
              <a:rPr lang="ru-RU" sz="2800" dirty="0" smtClean="0"/>
              <a:t>Банно-прачечный комплекс;</a:t>
            </a:r>
          </a:p>
          <a:p>
            <a:r>
              <a:rPr lang="ru-RU" sz="2800" dirty="0" smtClean="0"/>
              <a:t>Гостевые дома для преподавателей, инструкторов-технологов, участников проектов;</a:t>
            </a:r>
          </a:p>
          <a:p>
            <a:r>
              <a:rPr lang="ru-RU" sz="2800" dirty="0" smtClean="0"/>
              <a:t>«Молодежная </a:t>
            </a:r>
            <a:r>
              <a:rPr lang="ru-RU" sz="2800" dirty="0" err="1" smtClean="0"/>
              <a:t>агродеревня</a:t>
            </a:r>
            <a:r>
              <a:rPr lang="ru-RU" sz="2800" dirty="0" smtClean="0"/>
              <a:t>» для стажировки выпускников.</a:t>
            </a:r>
          </a:p>
          <a:p>
            <a:pPr algn="ctr">
              <a:buNone/>
            </a:pPr>
            <a:r>
              <a:rPr lang="ru-RU" sz="2800" b="1" dirty="0" smtClean="0"/>
              <a:t>Вложено более 16млн руб.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 комнате отдыха дома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"/>
            <a:ext cx="4571999" cy="3428999"/>
          </a:xfrm>
          <a:prstGeom prst="rect">
            <a:avLst/>
          </a:prstGeom>
        </p:spPr>
      </p:pic>
      <p:pic>
        <p:nvPicPr>
          <p:cNvPr id="7" name="Рисунок 6" descr="Летняя столовая на 50ме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8" name="Рисунок 7" descr="Социальная гостиница-общежитие на 40мест для проблемной молодежи.JP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32" cy="3429024"/>
          </a:xfrm>
          <a:prstGeom prst="rect">
            <a:avLst/>
          </a:prstGeom>
        </p:spPr>
      </p:pic>
      <p:pic>
        <p:nvPicPr>
          <p:cNvPr id="11" name="Рисунок 10" descr="Ферма-2 - для бычков в агродеревн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8999"/>
            <a:ext cx="4572000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1этап: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Летняя Школа начинающего фермера.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324000">
              <a:spcBef>
                <a:spcPts val="0"/>
              </a:spcBef>
            </a:pPr>
            <a:r>
              <a:rPr lang="ru-RU" sz="2400" dirty="0" smtClean="0"/>
              <a:t>Подбор 15-30 участников проекта из числа сирот, оказавшихся в трудной жизненной ситуации, заезд на агрокомплекс (июнь);</a:t>
            </a:r>
          </a:p>
          <a:p>
            <a:pPr marL="324000">
              <a:spcBef>
                <a:spcPts val="0"/>
              </a:spcBef>
            </a:pPr>
            <a:r>
              <a:rPr lang="ru-RU" sz="2400" dirty="0" smtClean="0"/>
              <a:t>Курс реабилитации и профориентации участников проекта по видам агробизнеса (июль);</a:t>
            </a:r>
          </a:p>
          <a:p>
            <a:pPr marL="324000">
              <a:spcBef>
                <a:spcPts val="0"/>
              </a:spcBef>
            </a:pPr>
            <a:r>
              <a:rPr lang="ru-RU" sz="2400" dirty="0" smtClean="0"/>
              <a:t>Курс </a:t>
            </a:r>
            <a:r>
              <a:rPr lang="ru-RU" sz="2400" dirty="0" err="1" smtClean="0"/>
              <a:t>допрофессиональной</a:t>
            </a:r>
            <a:r>
              <a:rPr lang="ru-RU" sz="2400" dirty="0" smtClean="0"/>
              <a:t> подготовки участников проекта по выбранному виду агробизнеса (август);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ru-RU" sz="2400" b="1" u="sng" dirty="0" smtClean="0"/>
              <a:t>Дополнительные средства партнеров и спонсоров очень нужны: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ремонт помещений, необходимых для проекта = </a:t>
            </a:r>
            <a:r>
              <a:rPr lang="ru-RU" sz="2400" b="1" dirty="0" smtClean="0"/>
              <a:t>100тыс.руб.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питание 15-30 «новичков», 2 месяца =  </a:t>
            </a:r>
            <a:r>
              <a:rPr lang="ru-RU" sz="2400" b="1" dirty="0" smtClean="0"/>
              <a:t>90-180тыс.руб.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приобретение </a:t>
            </a:r>
            <a:r>
              <a:rPr lang="ru-RU" sz="2400" dirty="0" err="1" smtClean="0"/>
              <a:t>хоз.инвентаря</a:t>
            </a:r>
            <a:r>
              <a:rPr lang="ru-RU" sz="2400" dirty="0" smtClean="0"/>
              <a:t> и канцтоваров = </a:t>
            </a:r>
            <a:r>
              <a:rPr lang="ru-RU" sz="2400" b="1" dirty="0" smtClean="0"/>
              <a:t>30тыс.руб.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ремонт и модернизацию компьютеров = </a:t>
            </a:r>
            <a:r>
              <a:rPr lang="ru-RU" sz="2400" b="1" dirty="0" smtClean="0"/>
              <a:t>25тыс.руб.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приобретение молодняка в учебные сектора = </a:t>
            </a:r>
            <a:r>
              <a:rPr lang="ru-RU" sz="2400" b="1" dirty="0" smtClean="0"/>
              <a:t>80тыс.руб.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приобретение комбикорма для молодняка = </a:t>
            </a:r>
            <a:r>
              <a:rPr lang="ru-RU" sz="2400" b="1" dirty="0" smtClean="0"/>
              <a:t>35тыс.руб.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На приобретение материалов для ремонта клеточного </a:t>
            </a:r>
          </a:p>
          <a:p>
            <a:pPr marL="324000">
              <a:spcBef>
                <a:spcPts val="0"/>
              </a:spcBef>
              <a:buNone/>
            </a:pPr>
            <a:r>
              <a:rPr lang="ru-RU" sz="2400" dirty="0" smtClean="0"/>
              <a:t>оборудования учебных секторов = </a:t>
            </a:r>
            <a:r>
              <a:rPr lang="ru-RU" sz="2400" b="1" dirty="0" smtClean="0"/>
              <a:t>15тыс.руб.</a:t>
            </a:r>
          </a:p>
          <a:p>
            <a:pPr marL="324000" algn="ctr">
              <a:spcBef>
                <a:spcPts val="0"/>
              </a:spcBef>
              <a:buNone/>
            </a:pPr>
            <a:r>
              <a:rPr lang="ru-RU" sz="2400" b="1" dirty="0" smtClean="0"/>
              <a:t>Итого необходимо только на 1 этапе = 375-465 тыс.руб.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0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Рисунок 4" descr="Самоподгот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0"/>
            <a:ext cx="4572000" cy="3429000"/>
          </a:xfrm>
          <a:prstGeom prst="rect">
            <a:avLst/>
          </a:prstGeom>
        </p:spPr>
      </p:pic>
      <p:pic>
        <p:nvPicPr>
          <p:cNvPr id="6" name="Рисунок 5" descr="Первые Главы КФ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1999" cy="3429000"/>
          </a:xfrm>
          <a:prstGeom prst="rect">
            <a:avLst/>
          </a:prstGeom>
        </p:spPr>
      </p:pic>
      <p:pic>
        <p:nvPicPr>
          <p:cNvPr id="7" name="Рисунок 6" descr="IMGP03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1999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2 этап: </a:t>
            </a:r>
            <a:r>
              <a:rPr lang="ru-RU" sz="3600" b="1" dirty="0" smtClean="0"/>
              <a:t>Курс профессиональной подготовки к  предпринимательской  деятельности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Изучение основ выбранного вида агробизнеса (сентябрь-октябрь);</a:t>
            </a:r>
          </a:p>
          <a:p>
            <a:r>
              <a:rPr lang="ru-RU" sz="2400" dirty="0" smtClean="0"/>
              <a:t>Изучение основ предпринимательской деятельности (ноябрь-декабрь);</a:t>
            </a:r>
          </a:p>
          <a:p>
            <a:r>
              <a:rPr lang="ru-RU" sz="2400" dirty="0" smtClean="0"/>
              <a:t>Разработка бизнес-плана, защита на комиссии, регистрация ИП (КФХ), получение единовременной помощи от ЦЗН (январь-март);</a:t>
            </a:r>
          </a:p>
          <a:p>
            <a:r>
              <a:rPr lang="ru-RU" sz="2400" dirty="0" smtClean="0"/>
              <a:t>Подготовка базы для реализации бизнес-плана, закуп молодняка и кормов, достижение максимальных результатов (апрель-август);</a:t>
            </a:r>
          </a:p>
          <a:p>
            <a:r>
              <a:rPr lang="ru-RU" sz="2400" dirty="0" smtClean="0"/>
              <a:t>Реализация выращенной продукции, определение планов на будущее.</a:t>
            </a:r>
          </a:p>
          <a:p>
            <a:pPr algn="ctr">
              <a:buNone/>
            </a:pPr>
            <a:r>
              <a:rPr lang="ru-RU" sz="3000" b="1" dirty="0" smtClean="0"/>
              <a:t>Этап – на самоокупаемости за счет реализации </a:t>
            </a:r>
          </a:p>
          <a:p>
            <a:pPr algn="ctr">
              <a:buNone/>
            </a:pPr>
            <a:r>
              <a:rPr lang="ru-RU" sz="3000" b="1" dirty="0" smtClean="0"/>
              <a:t>продукции учебных секторов!</a:t>
            </a:r>
            <a:endParaRPr lang="ru-RU" sz="3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Варианты будущего для бывших  сирот-бомжей (14 месяцев в проекте)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А) </a:t>
            </a:r>
            <a:r>
              <a:rPr lang="ru-RU" sz="3500" dirty="0" smtClean="0"/>
              <a:t>Первую прибыль вложить в строительство своего дома (фундамент, сруб, крыша);</a:t>
            </a:r>
          </a:p>
          <a:p>
            <a:r>
              <a:rPr lang="ru-RU" sz="3500" dirty="0" smtClean="0"/>
              <a:t>Взять повышенные обязательства по производству  </a:t>
            </a:r>
            <a:r>
              <a:rPr lang="ru-RU" sz="3500" dirty="0" err="1" smtClean="0"/>
              <a:t>экопродукции</a:t>
            </a:r>
            <a:r>
              <a:rPr lang="ru-RU" sz="3500" dirty="0" smtClean="0"/>
              <a:t>;</a:t>
            </a:r>
          </a:p>
          <a:p>
            <a:r>
              <a:rPr lang="ru-RU" sz="3500" dirty="0" smtClean="0"/>
              <a:t>Достичь  максимальной  прибыли;</a:t>
            </a:r>
          </a:p>
          <a:p>
            <a:r>
              <a:rPr lang="ru-RU" sz="3500" dirty="0" smtClean="0"/>
              <a:t>Достроить  дом, получить кредит и построить  ферму, начать личный </a:t>
            </a:r>
            <a:r>
              <a:rPr lang="ru-RU" sz="3500" dirty="0" err="1" smtClean="0"/>
              <a:t>агробизнес</a:t>
            </a:r>
            <a:r>
              <a:rPr lang="ru-RU" sz="3500" dirty="0" smtClean="0"/>
              <a:t>  в  составе  кооператива;</a:t>
            </a:r>
          </a:p>
          <a:p>
            <a:pPr>
              <a:buNone/>
            </a:pPr>
            <a:r>
              <a:rPr lang="ru-RU" sz="3500" dirty="0" smtClean="0"/>
              <a:t>Б) Или поступить в лицей/техникум и перейти на </a:t>
            </a:r>
            <a:r>
              <a:rPr lang="ru-RU" sz="3500" smtClean="0"/>
              <a:t>гос.обеспечение</a:t>
            </a:r>
            <a:r>
              <a:rPr lang="ru-RU" sz="3500" dirty="0" smtClean="0"/>
              <a:t>; </a:t>
            </a:r>
            <a:endParaRPr lang="ru-RU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гродеревня для сир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9" y="0"/>
            <a:ext cx="4500562" cy="4465674"/>
          </a:xfrm>
          <a:prstGeom prst="rect">
            <a:avLst/>
          </a:prstGeom>
        </p:spPr>
      </p:pic>
      <p:pic>
        <p:nvPicPr>
          <p:cNvPr id="5" name="Рисунок 4" descr="DSC00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7251" cy="3500438"/>
          </a:xfrm>
          <a:prstGeom prst="rect">
            <a:avLst/>
          </a:prstGeom>
        </p:spPr>
      </p:pic>
      <p:pic>
        <p:nvPicPr>
          <p:cNvPr id="6" name="Рисунок 5" descr="Дома выпускников проекта в агродеревн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643438" cy="337542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4429132"/>
            <a:ext cx="4500562" cy="24288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 готовы  к  сотрудничеству!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 РАДЫ  ПАРТНЕРАМ!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 ЗА  ВНИМАНИЕ!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Региональная  общественная организация  «Школа  фермеров  Пермского  края»  представляет  проект  по социализации и жизнеустройству  сирот – «бомжей».</vt:lpstr>
      <vt:lpstr>Сирота - предприниматель»</vt:lpstr>
      <vt:lpstr>Для реализации проекта имеется: </vt:lpstr>
      <vt:lpstr>Слайд 4</vt:lpstr>
      <vt:lpstr>1этап: Летняя Школа начинающего фермера.</vt:lpstr>
      <vt:lpstr>Слайд 6</vt:lpstr>
      <vt:lpstr>2 этап: Курс профессиональной подготовки к  предпринимательской  деятельности.</vt:lpstr>
      <vt:lpstr>Варианты будущего для бывших  сирот-бомжей (14 месяцев в проекте)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  «ШКОЛА ФЕРМЕРОВ - центр подготовки сирот-предпринимателей»</dc:title>
  <dc:creator>Slava</dc:creator>
  <cp:lastModifiedBy>Slava</cp:lastModifiedBy>
  <cp:revision>28</cp:revision>
  <dcterms:created xsi:type="dcterms:W3CDTF">2014-03-13T04:11:20Z</dcterms:created>
  <dcterms:modified xsi:type="dcterms:W3CDTF">2014-03-14T13:17:24Z</dcterms:modified>
</cp:coreProperties>
</file>