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73" r:id="rId5"/>
    <p:sldId id="261" r:id="rId6"/>
    <p:sldId id="262" r:id="rId7"/>
    <p:sldId id="267" r:id="rId8"/>
    <p:sldId id="271" r:id="rId9"/>
    <p:sldId id="268" r:id="rId10"/>
    <p:sldId id="27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66"/>
    <a:srgbClr val="FFCCCC"/>
    <a:srgbClr val="660033"/>
    <a:srgbClr val="FFFFCC"/>
    <a:srgbClr val="FFFF99"/>
    <a:srgbClr val="FF99CC"/>
    <a:srgbClr val="FF99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547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F2C54-6D62-49EE-958D-3FFF955FA102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</dgm:pt>
    <dgm:pt modelId="{EAE81184-B378-4653-99BA-76FE4E9D19E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Низкие риски</a:t>
          </a:r>
          <a:endParaRPr lang="ru-RU" sz="1800" b="1" dirty="0"/>
        </a:p>
      </dgm:t>
    </dgm:pt>
    <dgm:pt modelId="{C6EF18B0-A04F-48DE-995D-2C0E8841A076}" type="parTrans" cxnId="{EEBB7EEE-F4DD-43CD-A831-D571D0EC9122}">
      <dgm:prSet/>
      <dgm:spPr/>
      <dgm:t>
        <a:bodyPr/>
        <a:lstStyle/>
        <a:p>
          <a:endParaRPr lang="ru-RU"/>
        </a:p>
      </dgm:t>
    </dgm:pt>
    <dgm:pt modelId="{5C335DBA-BA92-4CDF-95E2-87371C41FB6C}" type="sibTrans" cxnId="{EEBB7EEE-F4DD-43CD-A831-D571D0EC9122}">
      <dgm:prSet/>
      <dgm:spPr/>
      <dgm:t>
        <a:bodyPr/>
        <a:lstStyle/>
        <a:p>
          <a:endParaRPr lang="ru-RU"/>
        </a:p>
      </dgm:t>
    </dgm:pt>
    <dgm:pt modelId="{5911D8BC-C22E-448E-9058-9A48E8E654C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Низкие инвестиции</a:t>
          </a:r>
          <a:endParaRPr lang="ru-RU" sz="1800" b="1" dirty="0"/>
        </a:p>
      </dgm:t>
    </dgm:pt>
    <dgm:pt modelId="{B81F3CAE-D96C-4895-8A55-B6D613067F16}" type="parTrans" cxnId="{0A5D3F03-17E4-4041-96B8-4FDB810F5C11}">
      <dgm:prSet/>
      <dgm:spPr/>
      <dgm:t>
        <a:bodyPr/>
        <a:lstStyle/>
        <a:p>
          <a:endParaRPr lang="ru-RU"/>
        </a:p>
      </dgm:t>
    </dgm:pt>
    <dgm:pt modelId="{BFFE288B-F4A8-47E9-ABC1-FB7B0E637C56}" type="sibTrans" cxnId="{0A5D3F03-17E4-4041-96B8-4FDB810F5C11}">
      <dgm:prSet/>
      <dgm:spPr/>
      <dgm:t>
        <a:bodyPr/>
        <a:lstStyle/>
        <a:p>
          <a:endParaRPr lang="ru-RU"/>
        </a:p>
      </dgm:t>
    </dgm:pt>
    <dgm:pt modelId="{4897EB8C-F9DD-420B-AE7A-136E93C0836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Востребованность даже в кризис</a:t>
          </a:r>
          <a:endParaRPr lang="ru-RU" sz="1800" b="1" dirty="0"/>
        </a:p>
      </dgm:t>
    </dgm:pt>
    <dgm:pt modelId="{F37A8C51-7173-4CBE-BBC6-0D984A873BF2}" type="parTrans" cxnId="{54345062-5341-4878-87F0-118224D9E596}">
      <dgm:prSet/>
      <dgm:spPr/>
      <dgm:t>
        <a:bodyPr/>
        <a:lstStyle/>
        <a:p>
          <a:endParaRPr lang="ru-RU"/>
        </a:p>
      </dgm:t>
    </dgm:pt>
    <dgm:pt modelId="{BA9B709A-0B1A-4118-A631-DC10C8037C32}" type="sibTrans" cxnId="{54345062-5341-4878-87F0-118224D9E596}">
      <dgm:prSet/>
      <dgm:spPr/>
      <dgm:t>
        <a:bodyPr/>
        <a:lstStyle/>
        <a:p>
          <a:endParaRPr lang="ru-RU"/>
        </a:p>
      </dgm:t>
    </dgm:pt>
    <dgm:pt modelId="{BEEAD59B-C8CE-4D0A-9805-866C62BF9CB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Прозрачность деятельности</a:t>
          </a:r>
          <a:endParaRPr lang="ru-RU" sz="1800" b="1" dirty="0"/>
        </a:p>
      </dgm:t>
    </dgm:pt>
    <dgm:pt modelId="{98165728-D552-44D0-B8D0-953C67678987}" type="parTrans" cxnId="{3FBEDB9E-B597-43EF-B984-6CDF33D1E18D}">
      <dgm:prSet/>
      <dgm:spPr/>
      <dgm:t>
        <a:bodyPr/>
        <a:lstStyle/>
        <a:p>
          <a:endParaRPr lang="ru-RU"/>
        </a:p>
      </dgm:t>
    </dgm:pt>
    <dgm:pt modelId="{1137FE19-8EC3-4154-AA42-AEF32279CE0C}" type="sibTrans" cxnId="{3FBEDB9E-B597-43EF-B984-6CDF33D1E18D}">
      <dgm:prSet/>
      <dgm:spPr/>
      <dgm:t>
        <a:bodyPr/>
        <a:lstStyle/>
        <a:p>
          <a:endParaRPr lang="ru-RU"/>
        </a:p>
      </dgm:t>
    </dgm:pt>
    <dgm:pt modelId="{750EBF75-9FDB-4B72-A370-0F70F457464B}" type="pres">
      <dgm:prSet presAssocID="{AD5F2C54-6D62-49EE-958D-3FFF955FA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48A100-7292-48E7-B56B-3828453A3229}" type="pres">
      <dgm:prSet presAssocID="{EAE81184-B378-4653-99BA-76FE4E9D19E4}" presName="root" presStyleCnt="0"/>
      <dgm:spPr/>
    </dgm:pt>
    <dgm:pt modelId="{ED330743-F088-4184-8751-B08A0251DE91}" type="pres">
      <dgm:prSet presAssocID="{EAE81184-B378-4653-99BA-76FE4E9D19E4}" presName="rootComposite" presStyleCnt="0"/>
      <dgm:spPr/>
    </dgm:pt>
    <dgm:pt modelId="{6B12EF74-0208-4C1B-9B08-DA66134C65CD}" type="pres">
      <dgm:prSet presAssocID="{EAE81184-B378-4653-99BA-76FE4E9D19E4}" presName="rootText" presStyleLbl="node1" presStyleIdx="0" presStyleCnt="4" custLinFactNeighborX="-4794" custLinFactNeighborY="-4255"/>
      <dgm:spPr/>
      <dgm:t>
        <a:bodyPr/>
        <a:lstStyle/>
        <a:p>
          <a:endParaRPr lang="ru-RU"/>
        </a:p>
      </dgm:t>
    </dgm:pt>
    <dgm:pt modelId="{4F656282-2235-4800-AF87-412EEB9BABF5}" type="pres">
      <dgm:prSet presAssocID="{EAE81184-B378-4653-99BA-76FE4E9D19E4}" presName="rootConnector" presStyleLbl="node1" presStyleIdx="0" presStyleCnt="4"/>
      <dgm:spPr/>
      <dgm:t>
        <a:bodyPr/>
        <a:lstStyle/>
        <a:p>
          <a:endParaRPr lang="ru-RU"/>
        </a:p>
      </dgm:t>
    </dgm:pt>
    <dgm:pt modelId="{C96114A7-D54D-46C6-8411-8A7E87B2C9A0}" type="pres">
      <dgm:prSet presAssocID="{EAE81184-B378-4653-99BA-76FE4E9D19E4}" presName="childShape" presStyleCnt="0"/>
      <dgm:spPr/>
    </dgm:pt>
    <dgm:pt modelId="{BEB4CCD0-7E42-4A3C-8AB4-62C1BD6019EE}" type="pres">
      <dgm:prSet presAssocID="{5911D8BC-C22E-448E-9058-9A48E8E654CD}" presName="root" presStyleCnt="0"/>
      <dgm:spPr/>
    </dgm:pt>
    <dgm:pt modelId="{E57134D5-D2DB-4244-A64A-E9C8A06A91A0}" type="pres">
      <dgm:prSet presAssocID="{5911D8BC-C22E-448E-9058-9A48E8E654CD}" presName="rootComposite" presStyleCnt="0"/>
      <dgm:spPr/>
    </dgm:pt>
    <dgm:pt modelId="{04ACC533-B814-4C9D-B071-7B276EEBDE9C}" type="pres">
      <dgm:prSet presAssocID="{5911D8BC-C22E-448E-9058-9A48E8E654CD}" presName="rootText" presStyleLbl="node1" presStyleIdx="1" presStyleCnt="4" custLinFactNeighborY="-4255"/>
      <dgm:spPr/>
      <dgm:t>
        <a:bodyPr/>
        <a:lstStyle/>
        <a:p>
          <a:endParaRPr lang="ru-RU"/>
        </a:p>
      </dgm:t>
    </dgm:pt>
    <dgm:pt modelId="{866CEAC4-6199-440F-A552-F6800A54E7B8}" type="pres">
      <dgm:prSet presAssocID="{5911D8BC-C22E-448E-9058-9A48E8E654CD}" presName="rootConnector" presStyleLbl="node1" presStyleIdx="1" presStyleCnt="4"/>
      <dgm:spPr/>
      <dgm:t>
        <a:bodyPr/>
        <a:lstStyle/>
        <a:p>
          <a:endParaRPr lang="ru-RU"/>
        </a:p>
      </dgm:t>
    </dgm:pt>
    <dgm:pt modelId="{4DE92CBD-8A1C-4D0E-A906-E7AACD4501F1}" type="pres">
      <dgm:prSet presAssocID="{5911D8BC-C22E-448E-9058-9A48E8E654CD}" presName="childShape" presStyleCnt="0"/>
      <dgm:spPr/>
    </dgm:pt>
    <dgm:pt modelId="{DE41AD2C-8BCD-45ED-9AA2-7C72F6BD50F1}" type="pres">
      <dgm:prSet presAssocID="{4897EB8C-F9DD-420B-AE7A-136E93C08368}" presName="root" presStyleCnt="0"/>
      <dgm:spPr/>
    </dgm:pt>
    <dgm:pt modelId="{F5940CF6-D593-4E93-B036-9642C5528AA2}" type="pres">
      <dgm:prSet presAssocID="{4897EB8C-F9DD-420B-AE7A-136E93C08368}" presName="rootComposite" presStyleCnt="0"/>
      <dgm:spPr/>
    </dgm:pt>
    <dgm:pt modelId="{AB7364BA-074B-4E89-A088-78CF35D19E76}" type="pres">
      <dgm:prSet presAssocID="{4897EB8C-F9DD-420B-AE7A-136E93C08368}" presName="rootText" presStyleLbl="node1" presStyleIdx="2" presStyleCnt="4" custScaleX="127756" custLinFactNeighborY="-4255"/>
      <dgm:spPr/>
      <dgm:t>
        <a:bodyPr/>
        <a:lstStyle/>
        <a:p>
          <a:endParaRPr lang="ru-RU"/>
        </a:p>
      </dgm:t>
    </dgm:pt>
    <dgm:pt modelId="{414BCE62-48D1-44A2-BCC7-3EFCE23555A8}" type="pres">
      <dgm:prSet presAssocID="{4897EB8C-F9DD-420B-AE7A-136E93C08368}" presName="rootConnector" presStyleLbl="node1" presStyleIdx="2" presStyleCnt="4"/>
      <dgm:spPr/>
      <dgm:t>
        <a:bodyPr/>
        <a:lstStyle/>
        <a:p>
          <a:endParaRPr lang="ru-RU"/>
        </a:p>
      </dgm:t>
    </dgm:pt>
    <dgm:pt modelId="{F221ED31-2168-47B7-967D-297FDDE0351A}" type="pres">
      <dgm:prSet presAssocID="{4897EB8C-F9DD-420B-AE7A-136E93C08368}" presName="childShape" presStyleCnt="0"/>
      <dgm:spPr/>
    </dgm:pt>
    <dgm:pt modelId="{B4F00BA8-29CE-48AC-A0FE-73847D304B6E}" type="pres">
      <dgm:prSet presAssocID="{BEEAD59B-C8CE-4D0A-9805-866C62BF9CB9}" presName="root" presStyleCnt="0"/>
      <dgm:spPr/>
    </dgm:pt>
    <dgm:pt modelId="{93316BC6-B679-4DE4-AB13-BEDA7AB85148}" type="pres">
      <dgm:prSet presAssocID="{BEEAD59B-C8CE-4D0A-9805-866C62BF9CB9}" presName="rootComposite" presStyleCnt="0"/>
      <dgm:spPr/>
    </dgm:pt>
    <dgm:pt modelId="{65B0C383-14FB-4AA9-B78B-EBDD68E54FCC}" type="pres">
      <dgm:prSet presAssocID="{BEEAD59B-C8CE-4D0A-9805-866C62BF9CB9}" presName="rootText" presStyleLbl="node1" presStyleIdx="3" presStyleCnt="4" custLinFactNeighborY="-4255"/>
      <dgm:spPr/>
      <dgm:t>
        <a:bodyPr/>
        <a:lstStyle/>
        <a:p>
          <a:endParaRPr lang="ru-RU"/>
        </a:p>
      </dgm:t>
    </dgm:pt>
    <dgm:pt modelId="{E80A715B-CF49-4DB1-8BAA-3275213995C3}" type="pres">
      <dgm:prSet presAssocID="{BEEAD59B-C8CE-4D0A-9805-866C62BF9CB9}" presName="rootConnector" presStyleLbl="node1" presStyleIdx="3" presStyleCnt="4"/>
      <dgm:spPr/>
      <dgm:t>
        <a:bodyPr/>
        <a:lstStyle/>
        <a:p>
          <a:endParaRPr lang="ru-RU"/>
        </a:p>
      </dgm:t>
    </dgm:pt>
    <dgm:pt modelId="{BD2EECC0-58AA-447B-97DC-1FBF5CCB2073}" type="pres">
      <dgm:prSet presAssocID="{BEEAD59B-C8CE-4D0A-9805-866C62BF9CB9}" presName="childShape" presStyleCnt="0"/>
      <dgm:spPr/>
    </dgm:pt>
  </dgm:ptLst>
  <dgm:cxnLst>
    <dgm:cxn modelId="{F21CD607-B2D0-4777-8F8B-CFF6D1A35CD9}" type="presOf" srcId="{AD5F2C54-6D62-49EE-958D-3FFF955FA102}" destId="{750EBF75-9FDB-4B72-A370-0F70F457464B}" srcOrd="0" destOrd="0" presId="urn:microsoft.com/office/officeart/2005/8/layout/hierarchy3"/>
    <dgm:cxn modelId="{6544F69E-7335-469D-A390-414450B551E7}" type="presOf" srcId="{EAE81184-B378-4653-99BA-76FE4E9D19E4}" destId="{4F656282-2235-4800-AF87-412EEB9BABF5}" srcOrd="1" destOrd="0" presId="urn:microsoft.com/office/officeart/2005/8/layout/hierarchy3"/>
    <dgm:cxn modelId="{FBAE4A47-98BB-4C60-9025-D27FC9A0A03A}" type="presOf" srcId="{4897EB8C-F9DD-420B-AE7A-136E93C08368}" destId="{414BCE62-48D1-44A2-BCC7-3EFCE23555A8}" srcOrd="1" destOrd="0" presId="urn:microsoft.com/office/officeart/2005/8/layout/hierarchy3"/>
    <dgm:cxn modelId="{968E5E89-BC4F-4EDE-A079-10E8F3A439C2}" type="presOf" srcId="{BEEAD59B-C8CE-4D0A-9805-866C62BF9CB9}" destId="{65B0C383-14FB-4AA9-B78B-EBDD68E54FCC}" srcOrd="0" destOrd="0" presId="urn:microsoft.com/office/officeart/2005/8/layout/hierarchy3"/>
    <dgm:cxn modelId="{0A5D3F03-17E4-4041-96B8-4FDB810F5C11}" srcId="{AD5F2C54-6D62-49EE-958D-3FFF955FA102}" destId="{5911D8BC-C22E-448E-9058-9A48E8E654CD}" srcOrd="1" destOrd="0" parTransId="{B81F3CAE-D96C-4895-8A55-B6D613067F16}" sibTransId="{BFFE288B-F4A8-47E9-ABC1-FB7B0E637C56}"/>
    <dgm:cxn modelId="{4A5CAB08-CF80-4D94-A256-3AFCD54FA622}" type="presOf" srcId="{5911D8BC-C22E-448E-9058-9A48E8E654CD}" destId="{04ACC533-B814-4C9D-B071-7B276EEBDE9C}" srcOrd="0" destOrd="0" presId="urn:microsoft.com/office/officeart/2005/8/layout/hierarchy3"/>
    <dgm:cxn modelId="{C2B36040-2867-44B2-AF11-5EFD58FD38E5}" type="presOf" srcId="{EAE81184-B378-4653-99BA-76FE4E9D19E4}" destId="{6B12EF74-0208-4C1B-9B08-DA66134C65CD}" srcOrd="0" destOrd="0" presId="urn:microsoft.com/office/officeart/2005/8/layout/hierarchy3"/>
    <dgm:cxn modelId="{3FBEDB9E-B597-43EF-B984-6CDF33D1E18D}" srcId="{AD5F2C54-6D62-49EE-958D-3FFF955FA102}" destId="{BEEAD59B-C8CE-4D0A-9805-866C62BF9CB9}" srcOrd="3" destOrd="0" parTransId="{98165728-D552-44D0-B8D0-953C67678987}" sibTransId="{1137FE19-8EC3-4154-AA42-AEF32279CE0C}"/>
    <dgm:cxn modelId="{E9BC2640-8E03-4886-9E85-C027711AD425}" type="presOf" srcId="{4897EB8C-F9DD-420B-AE7A-136E93C08368}" destId="{AB7364BA-074B-4E89-A088-78CF35D19E76}" srcOrd="0" destOrd="0" presId="urn:microsoft.com/office/officeart/2005/8/layout/hierarchy3"/>
    <dgm:cxn modelId="{FCFA4329-EAA6-4D8B-B856-B6D2C84FC27B}" type="presOf" srcId="{5911D8BC-C22E-448E-9058-9A48E8E654CD}" destId="{866CEAC4-6199-440F-A552-F6800A54E7B8}" srcOrd="1" destOrd="0" presId="urn:microsoft.com/office/officeart/2005/8/layout/hierarchy3"/>
    <dgm:cxn modelId="{54345062-5341-4878-87F0-118224D9E596}" srcId="{AD5F2C54-6D62-49EE-958D-3FFF955FA102}" destId="{4897EB8C-F9DD-420B-AE7A-136E93C08368}" srcOrd="2" destOrd="0" parTransId="{F37A8C51-7173-4CBE-BBC6-0D984A873BF2}" sibTransId="{BA9B709A-0B1A-4118-A631-DC10C8037C32}"/>
    <dgm:cxn modelId="{EEBB7EEE-F4DD-43CD-A831-D571D0EC9122}" srcId="{AD5F2C54-6D62-49EE-958D-3FFF955FA102}" destId="{EAE81184-B378-4653-99BA-76FE4E9D19E4}" srcOrd="0" destOrd="0" parTransId="{C6EF18B0-A04F-48DE-995D-2C0E8841A076}" sibTransId="{5C335DBA-BA92-4CDF-95E2-87371C41FB6C}"/>
    <dgm:cxn modelId="{C878D808-DB6D-4566-BA4C-DD4883C6E73B}" type="presOf" srcId="{BEEAD59B-C8CE-4D0A-9805-866C62BF9CB9}" destId="{E80A715B-CF49-4DB1-8BAA-3275213995C3}" srcOrd="1" destOrd="0" presId="urn:microsoft.com/office/officeart/2005/8/layout/hierarchy3"/>
    <dgm:cxn modelId="{4889F902-1126-4F9B-A08D-A62994C5948F}" type="presParOf" srcId="{750EBF75-9FDB-4B72-A370-0F70F457464B}" destId="{BC48A100-7292-48E7-B56B-3828453A3229}" srcOrd="0" destOrd="0" presId="urn:microsoft.com/office/officeart/2005/8/layout/hierarchy3"/>
    <dgm:cxn modelId="{29015907-35C5-409C-830B-816A1B467B16}" type="presParOf" srcId="{BC48A100-7292-48E7-B56B-3828453A3229}" destId="{ED330743-F088-4184-8751-B08A0251DE91}" srcOrd="0" destOrd="0" presId="urn:microsoft.com/office/officeart/2005/8/layout/hierarchy3"/>
    <dgm:cxn modelId="{E42BFC08-2D36-4B1E-8595-623423DAFE06}" type="presParOf" srcId="{ED330743-F088-4184-8751-B08A0251DE91}" destId="{6B12EF74-0208-4C1B-9B08-DA66134C65CD}" srcOrd="0" destOrd="0" presId="urn:microsoft.com/office/officeart/2005/8/layout/hierarchy3"/>
    <dgm:cxn modelId="{EF2203B1-EDA3-4193-9B60-0632B85C28FB}" type="presParOf" srcId="{ED330743-F088-4184-8751-B08A0251DE91}" destId="{4F656282-2235-4800-AF87-412EEB9BABF5}" srcOrd="1" destOrd="0" presId="urn:microsoft.com/office/officeart/2005/8/layout/hierarchy3"/>
    <dgm:cxn modelId="{A224196C-1B71-4746-9027-45A7D245F1F3}" type="presParOf" srcId="{BC48A100-7292-48E7-B56B-3828453A3229}" destId="{C96114A7-D54D-46C6-8411-8A7E87B2C9A0}" srcOrd="1" destOrd="0" presId="urn:microsoft.com/office/officeart/2005/8/layout/hierarchy3"/>
    <dgm:cxn modelId="{82A1C09A-9889-4FF9-BCC9-EDC5D252C1EE}" type="presParOf" srcId="{750EBF75-9FDB-4B72-A370-0F70F457464B}" destId="{BEB4CCD0-7E42-4A3C-8AB4-62C1BD6019EE}" srcOrd="1" destOrd="0" presId="urn:microsoft.com/office/officeart/2005/8/layout/hierarchy3"/>
    <dgm:cxn modelId="{19ECEB1E-10B5-438A-913A-432B68C2A352}" type="presParOf" srcId="{BEB4CCD0-7E42-4A3C-8AB4-62C1BD6019EE}" destId="{E57134D5-D2DB-4244-A64A-E9C8A06A91A0}" srcOrd="0" destOrd="0" presId="urn:microsoft.com/office/officeart/2005/8/layout/hierarchy3"/>
    <dgm:cxn modelId="{7A7785C7-8ACA-4CD6-8D26-65EABA5DD26A}" type="presParOf" srcId="{E57134D5-D2DB-4244-A64A-E9C8A06A91A0}" destId="{04ACC533-B814-4C9D-B071-7B276EEBDE9C}" srcOrd="0" destOrd="0" presId="urn:microsoft.com/office/officeart/2005/8/layout/hierarchy3"/>
    <dgm:cxn modelId="{2B77BF6C-6165-4D05-92CB-5FE7F5A9496A}" type="presParOf" srcId="{E57134D5-D2DB-4244-A64A-E9C8A06A91A0}" destId="{866CEAC4-6199-440F-A552-F6800A54E7B8}" srcOrd="1" destOrd="0" presId="urn:microsoft.com/office/officeart/2005/8/layout/hierarchy3"/>
    <dgm:cxn modelId="{007FF0CA-C824-4BE0-B919-EFDD30399971}" type="presParOf" srcId="{BEB4CCD0-7E42-4A3C-8AB4-62C1BD6019EE}" destId="{4DE92CBD-8A1C-4D0E-A906-E7AACD4501F1}" srcOrd="1" destOrd="0" presId="urn:microsoft.com/office/officeart/2005/8/layout/hierarchy3"/>
    <dgm:cxn modelId="{A517217A-D2EE-4A58-BF7C-89781B3D7083}" type="presParOf" srcId="{750EBF75-9FDB-4B72-A370-0F70F457464B}" destId="{DE41AD2C-8BCD-45ED-9AA2-7C72F6BD50F1}" srcOrd="2" destOrd="0" presId="urn:microsoft.com/office/officeart/2005/8/layout/hierarchy3"/>
    <dgm:cxn modelId="{540219BF-9A31-4A3E-90D4-9A2EB0CCA879}" type="presParOf" srcId="{DE41AD2C-8BCD-45ED-9AA2-7C72F6BD50F1}" destId="{F5940CF6-D593-4E93-B036-9642C5528AA2}" srcOrd="0" destOrd="0" presId="urn:microsoft.com/office/officeart/2005/8/layout/hierarchy3"/>
    <dgm:cxn modelId="{60BB81ED-A97B-4DFB-986A-8302B3F407BA}" type="presParOf" srcId="{F5940CF6-D593-4E93-B036-9642C5528AA2}" destId="{AB7364BA-074B-4E89-A088-78CF35D19E76}" srcOrd="0" destOrd="0" presId="urn:microsoft.com/office/officeart/2005/8/layout/hierarchy3"/>
    <dgm:cxn modelId="{6EEC48F7-0D61-4417-B66A-F9451C410622}" type="presParOf" srcId="{F5940CF6-D593-4E93-B036-9642C5528AA2}" destId="{414BCE62-48D1-44A2-BCC7-3EFCE23555A8}" srcOrd="1" destOrd="0" presId="urn:microsoft.com/office/officeart/2005/8/layout/hierarchy3"/>
    <dgm:cxn modelId="{0AA18719-553E-418E-AE9E-BE5A4EC86B8F}" type="presParOf" srcId="{DE41AD2C-8BCD-45ED-9AA2-7C72F6BD50F1}" destId="{F221ED31-2168-47B7-967D-297FDDE0351A}" srcOrd="1" destOrd="0" presId="urn:microsoft.com/office/officeart/2005/8/layout/hierarchy3"/>
    <dgm:cxn modelId="{9CA50DE1-818A-41A0-BF31-AB767F56B710}" type="presParOf" srcId="{750EBF75-9FDB-4B72-A370-0F70F457464B}" destId="{B4F00BA8-29CE-48AC-A0FE-73847D304B6E}" srcOrd="3" destOrd="0" presId="urn:microsoft.com/office/officeart/2005/8/layout/hierarchy3"/>
    <dgm:cxn modelId="{FE3342F7-B8F4-41F2-8195-B4708C648FCB}" type="presParOf" srcId="{B4F00BA8-29CE-48AC-A0FE-73847D304B6E}" destId="{93316BC6-B679-4DE4-AB13-BEDA7AB85148}" srcOrd="0" destOrd="0" presId="urn:microsoft.com/office/officeart/2005/8/layout/hierarchy3"/>
    <dgm:cxn modelId="{B58E737E-ADF8-4824-8990-E211E0088218}" type="presParOf" srcId="{93316BC6-B679-4DE4-AB13-BEDA7AB85148}" destId="{65B0C383-14FB-4AA9-B78B-EBDD68E54FCC}" srcOrd="0" destOrd="0" presId="urn:microsoft.com/office/officeart/2005/8/layout/hierarchy3"/>
    <dgm:cxn modelId="{E42B1E25-94D8-4172-BC34-B3E43DC1D2D6}" type="presParOf" srcId="{93316BC6-B679-4DE4-AB13-BEDA7AB85148}" destId="{E80A715B-CF49-4DB1-8BAA-3275213995C3}" srcOrd="1" destOrd="0" presId="urn:microsoft.com/office/officeart/2005/8/layout/hierarchy3"/>
    <dgm:cxn modelId="{F0D70C0C-D798-4858-9BA7-8981944E4DCF}" type="presParOf" srcId="{B4F00BA8-29CE-48AC-A0FE-73847D304B6E}" destId="{BD2EECC0-58AA-447B-97DC-1FBF5CCB207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2EF74-0208-4C1B-9B08-DA66134C65CD}">
      <dsp:nvSpPr>
        <dsp:cNvPr id="0" name=""/>
        <dsp:cNvSpPr/>
      </dsp:nvSpPr>
      <dsp:spPr>
        <a:xfrm>
          <a:off x="0" y="509084"/>
          <a:ext cx="1574120" cy="7870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Низкие риски</a:t>
          </a:r>
          <a:endParaRPr lang="ru-RU" sz="1800" b="1" kern="1200" dirty="0"/>
        </a:p>
      </dsp:txBody>
      <dsp:txXfrm>
        <a:off x="0" y="509084"/>
        <a:ext cx="1574120" cy="787060"/>
      </dsp:txXfrm>
    </dsp:sp>
    <dsp:sp modelId="{04ACC533-B814-4C9D-B071-7B276EEBDE9C}">
      <dsp:nvSpPr>
        <dsp:cNvPr id="0" name=""/>
        <dsp:cNvSpPr/>
      </dsp:nvSpPr>
      <dsp:spPr>
        <a:xfrm>
          <a:off x="1971098" y="509084"/>
          <a:ext cx="1574120" cy="7870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Низкие инвестиции</a:t>
          </a:r>
          <a:endParaRPr lang="ru-RU" sz="1800" b="1" kern="1200" dirty="0"/>
        </a:p>
      </dsp:txBody>
      <dsp:txXfrm>
        <a:off x="1971098" y="509084"/>
        <a:ext cx="1574120" cy="787060"/>
      </dsp:txXfrm>
    </dsp:sp>
    <dsp:sp modelId="{AB7364BA-074B-4E89-A088-78CF35D19E76}">
      <dsp:nvSpPr>
        <dsp:cNvPr id="0" name=""/>
        <dsp:cNvSpPr/>
      </dsp:nvSpPr>
      <dsp:spPr>
        <a:xfrm>
          <a:off x="3938748" y="509084"/>
          <a:ext cx="2011032" cy="7870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Востребованность даже в кризис</a:t>
          </a:r>
          <a:endParaRPr lang="ru-RU" sz="1800" b="1" kern="1200" dirty="0"/>
        </a:p>
      </dsp:txBody>
      <dsp:txXfrm>
        <a:off x="3938748" y="509084"/>
        <a:ext cx="2011032" cy="787060"/>
      </dsp:txXfrm>
    </dsp:sp>
    <dsp:sp modelId="{65B0C383-14FB-4AA9-B78B-EBDD68E54FCC}">
      <dsp:nvSpPr>
        <dsp:cNvPr id="0" name=""/>
        <dsp:cNvSpPr/>
      </dsp:nvSpPr>
      <dsp:spPr>
        <a:xfrm>
          <a:off x="6343311" y="509084"/>
          <a:ext cx="1574120" cy="7870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Прозрачность деятельности</a:t>
          </a:r>
          <a:endParaRPr lang="ru-RU" sz="1800" b="1" kern="1200" dirty="0"/>
        </a:p>
      </dsp:txBody>
      <dsp:txXfrm>
        <a:off x="6343311" y="509084"/>
        <a:ext cx="1574120" cy="787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5C6668-516A-4D5E-B1A9-835A9FB64D79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F111EF-309D-4BF5-AE94-7BF6C10D1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F111EF-309D-4BF5-AE94-7BF6C10D12A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3A28D-536E-4C53-89AA-120CD35835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D2048-3109-4B5A-A4D5-5658BD8DC01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079FC-DD85-4AAC-9BBB-8E9C564101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8422-0106-445F-AF68-1EF40260038A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58EE-7DE9-4AAF-BE2D-C8AA93916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A000-87C3-42CC-A293-377E73A807DD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4205-488E-4E88-9680-5ADE72C09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D55EF-CCF4-40C3-BDEB-22401E89DB67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5D2D-9E35-41FF-8FE0-A38C606D6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AB1A-9830-44B2-9AF2-FFC9D65C845A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B2F2-746F-49F0-9738-7576D0BF5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252F-B5A4-48F7-95ED-53FA41521A77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41F6-5882-4578-A39F-EFDB34E57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35E0-47EC-4EBA-8737-D0CE87332FB7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082C-BEA8-4297-A777-1D459BC7E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188D-E5BC-4857-8C3B-A741075FF258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CE62-CD93-434E-9F88-863D6603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F18F-AE59-4427-A92F-23F6B29D4626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313A-B1AC-4685-B49D-4670B8339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A251-33D7-47E8-ADB5-A0DEEA781389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E15D-1023-46DC-8BC4-471A3D20F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A1D5-C48C-4CEB-B797-9E19D9846B79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044F-A2B1-4233-8769-B58002F11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E09B-846A-4F03-BDC6-96E77F44E0B3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97D8-21D8-4296-90BC-90210EB63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12FFD-A0C5-4CBE-A72E-772200EBF635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763685-46E3-4A39-BF38-492B421B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03848" y="476672"/>
            <a:ext cx="5616624" cy="37240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Служба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Ваша Сиделка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”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многофункциональный  центр паллиативной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социальной  помощи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1032" y="5615483"/>
            <a:ext cx="8712968" cy="78319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Местонахождение 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офиса: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г.Уфа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Calibri" pitchFamily="34" charset="0"/>
              </a:rPr>
              <a:t>, ул. Ульяновых, 49, офис 18, т. (347)286-66-06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3096344" cy="34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 rot="10800000">
            <a:off x="251520" y="4509119"/>
            <a:ext cx="8640960" cy="230425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23528" y="1466900"/>
            <a:ext cx="8640960" cy="295232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многофункционального центра социальной помощи «Ваша сиделка»  может быть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тиражирован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очевидными преимуществами: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опыт – для общества</a:t>
            </a:r>
          </a:p>
        </p:txBody>
      </p:sp>
      <p:pic>
        <p:nvPicPr>
          <p:cNvPr id="6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062" y="188640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273097373"/>
              </p:ext>
            </p:extLst>
          </p:nvPr>
        </p:nvGraphicFramePr>
        <p:xfrm>
          <a:off x="755576" y="2924944"/>
          <a:ext cx="79208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403648" y="2852936"/>
            <a:ext cx="6408712" cy="144016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275856" y="2780928"/>
            <a:ext cx="288032" cy="648072"/>
          </a:xfrm>
          <a:prstGeom prst="down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436096" y="2780928"/>
            <a:ext cx="288032" cy="648072"/>
          </a:xfrm>
          <a:prstGeom prst="down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596336" y="2780928"/>
            <a:ext cx="288032" cy="648072"/>
          </a:xfrm>
          <a:prstGeom prst="down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331640" y="2780928"/>
            <a:ext cx="288032" cy="648072"/>
          </a:xfrm>
          <a:prstGeom prst="downArrow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23528" y="4581128"/>
            <a:ext cx="82296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нижается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острота двух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социальных проблем: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450776" y="5301208"/>
            <a:ext cx="3329136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уход за пожилыми,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лежачими  больными пациентами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3851920" y="5301208"/>
            <a:ext cx="4824536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рудоустройство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повышение качества жизни социально незащищенной группы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населения – пенсионеров (сиделки);  реализация  их  права  на  повышение  образовательного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уровня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0_ecec7_eb5b92d0_XX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7E3"/>
              </a:clrFrom>
              <a:clrTo>
                <a:srgbClr val="FCF7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1338" y="620713"/>
            <a:ext cx="3960813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1912764"/>
            <a:ext cx="531158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2555875" y="188913"/>
            <a:ext cx="5935663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Служба социальной помощи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«Ваша сиделка»-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Победитель Всероссийского </a:t>
            </a:r>
            <a:r>
              <a:rPr lang="ru-RU" sz="2000" b="1" dirty="0" smtClean="0">
                <a:solidFill>
                  <a:srgbClr val="002060"/>
                </a:solidFill>
              </a:rPr>
              <a:t>конкурса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«Лучший социальный проект </a:t>
            </a:r>
            <a:r>
              <a:rPr lang="ru-RU" sz="2000" b="1" dirty="0" smtClean="0">
                <a:solidFill>
                  <a:srgbClr val="FF0000"/>
                </a:solidFill>
              </a:rPr>
              <a:t>России»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Победитель  Х юбилейного конкурса общественного признаний </a:t>
            </a:r>
            <a:r>
              <a:rPr lang="ru-RU" sz="2000" b="1" dirty="0">
                <a:solidFill>
                  <a:srgbClr val="FF0000"/>
                </a:solidFill>
              </a:rPr>
              <a:t>«Достояние столицы 2016 года» </a:t>
            </a:r>
            <a:r>
              <a:rPr lang="ru-RU" sz="2000" b="1" dirty="0">
                <a:solidFill>
                  <a:srgbClr val="002060"/>
                </a:solidFill>
              </a:rPr>
              <a:t>города Уфы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Лауреат конкурса </a:t>
            </a:r>
            <a:r>
              <a:rPr lang="ru-RU" sz="2000" b="1" dirty="0">
                <a:solidFill>
                  <a:srgbClr val="FF0000"/>
                </a:solidFill>
              </a:rPr>
              <a:t>«Лучший социальный проект  республики Башкортостан 2016 года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Победитель конкурсов </a:t>
            </a:r>
            <a:r>
              <a:rPr lang="ru-RU" sz="2000" b="1" dirty="0" smtClean="0">
                <a:solidFill>
                  <a:srgbClr val="FF0000"/>
                </a:solidFill>
              </a:rPr>
              <a:t>Фонда Тимченко «Активное поколение», ОМК «Начни свое дело»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ufasidelka.ru          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vashasidelka@mail.ru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Руководитель  -  </a:t>
            </a:r>
            <a:r>
              <a:rPr lang="ru-RU" sz="1400" b="1" dirty="0" err="1" smtClean="0">
                <a:solidFill>
                  <a:srgbClr val="002060"/>
                </a:solidFill>
              </a:rPr>
              <a:t>Галиуллина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Альфия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Кабировна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89191530154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340768"/>
            <a:ext cx="5616624" cy="4248472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  </a:t>
            </a: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возникнув   как служба по оказанию услуг ухода  за подопечными, предприятие преобразовалось  в многофункциональный центр оказания  социальной </a:t>
            </a: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паллиативной </a:t>
            </a: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--  в среднем, ежемесячно  сотрудники центра  ухаживают за 100-120 тяжелобольными, прикованными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к  постелям, пожилыми людьми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  сиделки  службы  -  женщины и мужчины в возрасте 50-74  года, треть состава- медики  -пенсионеры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sz="8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6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6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6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284" y="44624"/>
            <a:ext cx="182721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5396" y="1916832"/>
            <a:ext cx="255390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мы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653136"/>
            <a:ext cx="8712968" cy="217932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Многофункциональный  центр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социальной и паллиативной 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помощи «Ваша сиделка» города Уфы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помогает улучшать материальное положение трудоспособных  пожилых  людей, организуя   их работу  в сфере ухода за пожилыми, тяжелобольными людьми 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Коллектив  готов 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выполнить любой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заказ и в любое время суток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79512" y="4653136"/>
            <a:ext cx="8784976" cy="1152128"/>
          </a:xfrm>
          <a:prstGeom prst="flowChartAlternateProcess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Служба социальной помощи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«Ваша Сиделка»</a:t>
            </a:r>
          </a:p>
        </p:txBody>
      </p:sp>
      <p:cxnSp>
        <p:nvCxnSpPr>
          <p:cNvPr id="9" name="Прямая со стрелкой 8"/>
          <p:cNvCxnSpPr>
            <a:stCxn id="0" idx="0"/>
            <a:endCxn id="0" idx="2"/>
          </p:cNvCxnSpPr>
          <p:nvPr/>
        </p:nvCxnSpPr>
        <p:spPr>
          <a:xfrm flipH="1" flipV="1">
            <a:off x="1187450" y="3860800"/>
            <a:ext cx="3384550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0" idx="0"/>
            <a:endCxn id="0" idx="2"/>
          </p:cNvCxnSpPr>
          <p:nvPr/>
        </p:nvCxnSpPr>
        <p:spPr>
          <a:xfrm flipH="1" flipV="1">
            <a:off x="3348038" y="3860800"/>
            <a:ext cx="1223962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0" idx="0"/>
            <a:endCxn id="0" idx="2"/>
          </p:cNvCxnSpPr>
          <p:nvPr/>
        </p:nvCxnSpPr>
        <p:spPr>
          <a:xfrm flipV="1">
            <a:off x="4572000" y="3860800"/>
            <a:ext cx="971550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0" idx="0"/>
            <a:endCxn id="0" idx="2"/>
          </p:cNvCxnSpPr>
          <p:nvPr/>
        </p:nvCxnSpPr>
        <p:spPr>
          <a:xfrm flipV="1">
            <a:off x="4572000" y="3933825"/>
            <a:ext cx="3348038" cy="719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ссылка на другую страницу 32"/>
          <p:cNvSpPr/>
          <p:nvPr/>
        </p:nvSpPr>
        <p:spPr>
          <a:xfrm>
            <a:off x="251520" y="1556792"/>
            <a:ext cx="2016224" cy="2232248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Служба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Сиделок  + уникальные услуги пожилым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Блок-схема: ссылка на другую страницу 33"/>
          <p:cNvSpPr/>
          <p:nvPr/>
        </p:nvSpPr>
        <p:spPr>
          <a:xfrm>
            <a:off x="6876256" y="1628800"/>
            <a:ext cx="2088232" cy="2304256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Справочник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организаций по </a:t>
            </a:r>
            <a:r>
              <a:rPr lang="ru-RU" b="1" dirty="0">
                <a:solidFill>
                  <a:schemeClr val="bg1"/>
                </a:solidFill>
              </a:rPr>
              <a:t>предоставлению</a:t>
            </a:r>
            <a:r>
              <a:rPr lang="ru-RU" sz="2000" b="1" dirty="0">
                <a:solidFill>
                  <a:schemeClr val="bg1"/>
                </a:solidFill>
              </a:rPr>
              <a:t> услуг </a:t>
            </a:r>
            <a:r>
              <a:rPr lang="ru-RU" sz="2000" b="1" dirty="0" smtClean="0">
                <a:solidFill>
                  <a:schemeClr val="bg1"/>
                </a:solidFill>
              </a:rPr>
              <a:t> лежачим </a:t>
            </a:r>
            <a:r>
              <a:rPr lang="ru-RU" sz="2000" b="1" dirty="0">
                <a:solidFill>
                  <a:schemeClr val="bg1"/>
                </a:solidFill>
              </a:rPr>
              <a:t>больным</a:t>
            </a:r>
          </a:p>
        </p:txBody>
      </p:sp>
      <p:sp>
        <p:nvSpPr>
          <p:cNvPr id="35" name="Блок-схема: ссылка на другую страницу 34"/>
          <p:cNvSpPr/>
          <p:nvPr/>
        </p:nvSpPr>
        <p:spPr>
          <a:xfrm>
            <a:off x="2411760" y="1628800"/>
            <a:ext cx="1872208" cy="2232248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Социально-бытовые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услуги для пожилых</a:t>
            </a:r>
          </a:p>
        </p:txBody>
      </p:sp>
      <p:sp>
        <p:nvSpPr>
          <p:cNvPr id="36" name="Блок-схема: ссылка на другую страницу 35"/>
          <p:cNvSpPr/>
          <p:nvPr/>
        </p:nvSpPr>
        <p:spPr>
          <a:xfrm>
            <a:off x="4499992" y="1628800"/>
            <a:ext cx="2088232" cy="2232248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Инновационная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правильного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ухода</a:t>
            </a:r>
          </a:p>
        </p:txBody>
      </p:sp>
      <p:pic>
        <p:nvPicPr>
          <p:cNvPr id="12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963" y="188913"/>
            <a:ext cx="182721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5805488"/>
            <a:ext cx="9144000" cy="708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Проект  начал  работать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сентября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2015 года</a:t>
            </a:r>
            <a:r>
              <a:rPr lang="ru-RU" sz="1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611977"/>
            <a:ext cx="697415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Основные направления деятельности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 rot="10800000">
            <a:off x="250825" y="4725143"/>
            <a:ext cx="8642350" cy="179948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0241" y="474067"/>
            <a:ext cx="662473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Наши уникальные 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услуги</a:t>
            </a:r>
          </a:p>
        </p:txBody>
      </p:sp>
      <p:pic>
        <p:nvPicPr>
          <p:cNvPr id="6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363" y="188913"/>
            <a:ext cx="182721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Содержимое 2"/>
          <p:cNvSpPr txBox="1">
            <a:spLocks/>
          </p:cNvSpPr>
          <p:nvPr/>
        </p:nvSpPr>
        <p:spPr>
          <a:xfrm>
            <a:off x="323850" y="4724400"/>
            <a:ext cx="8229600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450776" y="5013176"/>
            <a:ext cx="8225680" cy="133066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solidFill>
                  <a:schemeClr val="bg1"/>
                </a:solidFill>
                <a:latin typeface="Arial" charset="0"/>
                <a:cs typeface="Arial" charset="0"/>
              </a:rPr>
              <a:t>      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Служба  социальной  и  паллиативной  </a:t>
            </a: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помощи «Ваша сиделка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»  гарантирует  качество  и  </a:t>
            </a: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надежность услуг, </a:t>
            </a:r>
            <a:r>
              <a:rPr lang="ru-RU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демонстрируя   прозрачность   своей  деятельности</a:t>
            </a: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593" name="TextBox 15"/>
          <p:cNvSpPr txBox="1">
            <a:spLocks noChangeArrowheads="1"/>
          </p:cNvSpPr>
          <p:nvPr/>
        </p:nvSpPr>
        <p:spPr bwMode="auto">
          <a:xfrm>
            <a:off x="8027988" y="263683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431801" y="1412875"/>
            <a:ext cx="8461375" cy="3095625"/>
            <a:chOff x="272" y="890"/>
            <a:chExt cx="5330" cy="1950"/>
          </a:xfrm>
        </p:grpSpPr>
        <p:grpSp>
          <p:nvGrpSpPr>
            <p:cNvPr id="3" name="Group 74"/>
            <p:cNvGrpSpPr>
              <a:grpSpLocks/>
            </p:cNvGrpSpPr>
            <p:nvPr/>
          </p:nvGrpSpPr>
          <p:grpSpPr bwMode="auto">
            <a:xfrm>
              <a:off x="4015" y="890"/>
              <a:ext cx="1315" cy="952"/>
              <a:chOff x="1531" y="709"/>
              <a:chExt cx="1640" cy="847"/>
            </a:xfrm>
          </p:grpSpPr>
          <p:pic>
            <p:nvPicPr>
              <p:cNvPr id="23569" name="Полилиния 2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1" y="709"/>
                <a:ext cx="1640" cy="847"/>
              </a:xfrm>
              <a:prstGeom prst="rect">
                <a:avLst/>
              </a:prstGeom>
              <a:noFill/>
            </p:spPr>
          </p:pic>
          <p:sp>
            <p:nvSpPr>
              <p:cNvPr id="23570" name="Text Box 18"/>
              <p:cNvSpPr txBox="1">
                <a:spLocks noChangeArrowheads="1"/>
              </p:cNvSpPr>
              <p:nvPr/>
            </p:nvSpPr>
            <p:spPr bwMode="auto">
              <a:xfrm>
                <a:off x="1756" y="845"/>
                <a:ext cx="1131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399" tIns="45969" rIns="57399" bIns="45969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dirty="0">
                    <a:solidFill>
                      <a:srgbClr val="FFFFFF"/>
                    </a:solidFill>
                    <a:latin typeface="Calibri" pitchFamily="34" charset="0"/>
                  </a:rPr>
                  <a:t>Выезд </a:t>
                </a:r>
                <a:r>
                  <a:rPr lang="ru-RU" b="1" dirty="0" smtClean="0">
                    <a:solidFill>
                      <a:srgbClr val="FFFFFF"/>
                    </a:solidFill>
                    <a:latin typeface="Calibri" pitchFamily="34" charset="0"/>
                  </a:rPr>
                  <a:t> специалистов-  медиков </a:t>
                </a:r>
                <a:r>
                  <a:rPr lang="ru-RU" b="1" dirty="0">
                    <a:solidFill>
                      <a:srgbClr val="FFFFFF"/>
                    </a:solidFill>
                    <a:latin typeface="Calibri" pitchFamily="34" charset="0"/>
                  </a:rPr>
                  <a:t>на </a:t>
                </a:r>
                <a:r>
                  <a:rPr lang="ru-RU" b="1" dirty="0" smtClean="0">
                    <a:solidFill>
                      <a:srgbClr val="FFFFFF"/>
                    </a:solidFill>
                    <a:latin typeface="Calibri" pitchFamily="34" charset="0"/>
                  </a:rPr>
                  <a:t>дому</a:t>
                </a:r>
                <a:endParaRPr lang="ru-RU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3598" name="Text Box 46"/>
            <p:cNvSpPr txBox="1">
              <a:spLocks noChangeArrowheads="1"/>
            </p:cNvSpPr>
            <p:nvPr/>
          </p:nvSpPr>
          <p:spPr bwMode="auto">
            <a:xfrm>
              <a:off x="272" y="1109"/>
              <a:ext cx="1363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399" tIns="45969" rIns="57399" bIns="45969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2699" y="890"/>
              <a:ext cx="1270" cy="952"/>
              <a:chOff x="-1449" y="1480"/>
              <a:chExt cx="1996" cy="1029"/>
            </a:xfrm>
          </p:grpSpPr>
          <p:pic>
            <p:nvPicPr>
              <p:cNvPr id="23609" name="Полилиния 2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449" y="1480"/>
                <a:ext cx="1996" cy="1029"/>
              </a:xfrm>
              <a:prstGeom prst="rect">
                <a:avLst/>
              </a:prstGeom>
              <a:noFill/>
            </p:spPr>
          </p:pic>
          <p:sp>
            <p:nvSpPr>
              <p:cNvPr id="23610" name="Text Box 58"/>
              <p:cNvSpPr txBox="1">
                <a:spLocks noChangeArrowheads="1"/>
              </p:cNvSpPr>
              <p:nvPr/>
            </p:nvSpPr>
            <p:spPr bwMode="auto">
              <a:xfrm>
                <a:off x="-1165" y="1706"/>
                <a:ext cx="1354" cy="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399" tIns="45969" rIns="57399" bIns="45969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dirty="0">
                    <a:solidFill>
                      <a:srgbClr val="FFFFFF"/>
                    </a:solidFill>
                    <a:latin typeface="Calibri" pitchFamily="34" charset="0"/>
                  </a:rPr>
                  <a:t>Прием </a:t>
                </a:r>
                <a:r>
                  <a:rPr lang="ru-RU" b="1" dirty="0" smtClean="0">
                    <a:solidFill>
                      <a:srgbClr val="FFFFFF"/>
                    </a:solidFill>
                    <a:latin typeface="Calibri" pitchFamily="34" charset="0"/>
                  </a:rPr>
                  <a:t>анализов, ЭКГ </a:t>
                </a:r>
                <a:r>
                  <a:rPr lang="ru-RU" b="1" dirty="0">
                    <a:solidFill>
                      <a:srgbClr val="FFFFFF"/>
                    </a:solidFill>
                    <a:latin typeface="Calibri" pitchFamily="34" charset="0"/>
                  </a:rPr>
                  <a:t>на дому</a:t>
                </a:r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3787" y="1888"/>
              <a:ext cx="1815" cy="952"/>
              <a:chOff x="-522" y="1480"/>
              <a:chExt cx="1996" cy="1029"/>
            </a:xfrm>
          </p:grpSpPr>
          <p:pic>
            <p:nvPicPr>
              <p:cNvPr id="23612" name="Полилиния 2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522" y="1480"/>
                <a:ext cx="1996" cy="1029"/>
              </a:xfrm>
              <a:prstGeom prst="rect">
                <a:avLst/>
              </a:prstGeom>
              <a:noFill/>
            </p:spPr>
          </p:pic>
          <p:sp>
            <p:nvSpPr>
              <p:cNvPr id="23613" name="Text Box 61"/>
              <p:cNvSpPr txBox="1">
                <a:spLocks noChangeArrowheads="1"/>
              </p:cNvSpPr>
              <p:nvPr/>
            </p:nvSpPr>
            <p:spPr bwMode="auto">
              <a:xfrm>
                <a:off x="-250" y="1706"/>
                <a:ext cx="1363" cy="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399" tIns="45969" rIns="57399" bIns="45969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dirty="0">
                    <a:solidFill>
                      <a:srgbClr val="FFFFFF"/>
                    </a:solidFill>
                    <a:latin typeface="Calibri" pitchFamily="34" charset="0"/>
                  </a:rPr>
                  <a:t>Выездная </a:t>
                </a:r>
                <a:r>
                  <a:rPr lang="ru-RU" b="1" dirty="0" err="1">
                    <a:solidFill>
                      <a:srgbClr val="FFFFFF"/>
                    </a:solidFill>
                    <a:latin typeface="Calibri" pitchFamily="34" charset="0"/>
                  </a:rPr>
                  <a:t>помывочная</a:t>
                </a:r>
                <a:r>
                  <a:rPr lang="ru-RU" b="1" dirty="0">
                    <a:solidFill>
                      <a:srgbClr val="FFFFFF"/>
                    </a:solidFill>
                    <a:latin typeface="Calibri" pitchFamily="34" charset="0"/>
                  </a:rPr>
                  <a:t> бригада. Мытье </a:t>
                </a:r>
                <a:r>
                  <a:rPr lang="ru-RU" b="1" dirty="0" smtClean="0">
                    <a:solidFill>
                      <a:srgbClr val="FFFFFF"/>
                    </a:solidFill>
                    <a:latin typeface="Calibri" pitchFamily="34" charset="0"/>
                  </a:rPr>
                  <a:t>больных и инвалидов </a:t>
                </a:r>
                <a:endParaRPr lang="ru-RU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3616" name="Text Box 64"/>
            <p:cNvSpPr txBox="1">
              <a:spLocks noChangeArrowheads="1"/>
            </p:cNvSpPr>
            <p:nvPr/>
          </p:nvSpPr>
          <p:spPr bwMode="auto">
            <a:xfrm>
              <a:off x="316" y="2097"/>
              <a:ext cx="789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399" tIns="45969" rIns="57399" bIns="45969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 err="1">
                  <a:solidFill>
                    <a:srgbClr val="FFFFFF"/>
                  </a:solidFill>
                  <a:latin typeface="Calibri" pitchFamily="34" charset="0"/>
                </a:rPr>
                <a:t>Клининг</a:t>
              </a:r>
              <a:r>
                <a:rPr lang="ru-RU" b="1" dirty="0">
                  <a:solidFill>
                    <a:srgbClr val="FFFFFF"/>
                  </a:solidFill>
                  <a:latin typeface="Calibri" pitchFamily="34" charset="0"/>
                </a:rPr>
                <a:t>, </a:t>
              </a:r>
              <a:r>
                <a:rPr lang="ru-RU" b="1" dirty="0" err="1" smtClean="0">
                  <a:solidFill>
                    <a:srgbClr val="FFFFFF"/>
                  </a:solidFill>
                  <a:latin typeface="Calibri" pitchFamily="34" charset="0"/>
                </a:rPr>
                <a:t>быовая</a:t>
              </a:r>
              <a:r>
                <a:rPr lang="ru-RU" b="1" dirty="0" smtClean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ru-RU" b="1" dirty="0">
                  <a:solidFill>
                    <a:srgbClr val="FFFFFF"/>
                  </a:solidFill>
                  <a:latin typeface="Calibri" pitchFamily="34" charset="0"/>
                </a:rPr>
                <a:t>помощь</a:t>
              </a:r>
            </a:p>
          </p:txBody>
        </p:sp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657" y="890"/>
              <a:ext cx="1996" cy="984"/>
              <a:chOff x="-1475" y="1480"/>
              <a:chExt cx="1996" cy="1029"/>
            </a:xfrm>
          </p:grpSpPr>
          <p:pic>
            <p:nvPicPr>
              <p:cNvPr id="23618" name="Полилиния 2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475" y="1480"/>
                <a:ext cx="1996" cy="1029"/>
              </a:xfrm>
              <a:prstGeom prst="rect">
                <a:avLst/>
              </a:prstGeom>
              <a:noFill/>
            </p:spPr>
          </p:pic>
          <p:sp>
            <p:nvSpPr>
              <p:cNvPr id="23619" name="Text Box 67"/>
              <p:cNvSpPr txBox="1">
                <a:spLocks noChangeArrowheads="1"/>
              </p:cNvSpPr>
              <p:nvPr/>
            </p:nvSpPr>
            <p:spPr bwMode="auto">
              <a:xfrm>
                <a:off x="-1157" y="1706"/>
                <a:ext cx="1315" cy="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399" tIns="45969" rIns="57399" bIns="45969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dirty="0">
                    <a:solidFill>
                      <a:srgbClr val="FFFFFF"/>
                    </a:solidFill>
                    <a:latin typeface="Calibri" pitchFamily="34" charset="0"/>
                  </a:rPr>
                  <a:t>Перевозка больных </a:t>
                </a:r>
                <a:r>
                  <a:rPr lang="ru-RU" b="1" dirty="0" smtClean="0">
                    <a:solidFill>
                      <a:srgbClr val="FFFFFF"/>
                    </a:solidFill>
                    <a:latin typeface="Calibri" pitchFamily="34" charset="0"/>
                  </a:rPr>
                  <a:t>спецтранспортом в сопровождении медиков  по Уфе, РБ и РФ</a:t>
                </a:r>
                <a:endParaRPr lang="ru-RU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2245" y="1888"/>
              <a:ext cx="1701" cy="952"/>
              <a:chOff x="-735" y="1480"/>
              <a:chExt cx="1996" cy="1029"/>
            </a:xfrm>
          </p:grpSpPr>
          <p:pic>
            <p:nvPicPr>
              <p:cNvPr id="23621" name="Полилиния 2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35" y="1480"/>
                <a:ext cx="1996" cy="1029"/>
              </a:xfrm>
              <a:prstGeom prst="rect">
                <a:avLst/>
              </a:prstGeom>
              <a:noFill/>
            </p:spPr>
          </p:pic>
          <p:sp>
            <p:nvSpPr>
              <p:cNvPr id="23622" name="Text Box 70"/>
              <p:cNvSpPr txBox="1">
                <a:spLocks noChangeArrowheads="1"/>
              </p:cNvSpPr>
              <p:nvPr/>
            </p:nvSpPr>
            <p:spPr bwMode="auto">
              <a:xfrm>
                <a:off x="-416" y="1706"/>
                <a:ext cx="1331" cy="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399" tIns="45969" rIns="57399" bIns="45969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600" b="1" dirty="0">
                    <a:solidFill>
                      <a:srgbClr val="FFFFFF"/>
                    </a:solidFill>
                    <a:latin typeface="Calibri" pitchFamily="34" charset="0"/>
                  </a:rPr>
                  <a:t>Выездной </a:t>
                </a:r>
                <a:r>
                  <a:rPr lang="ru-RU" sz="16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парикмахер, хирург-стоматолог  </a:t>
                </a:r>
                <a:r>
                  <a:rPr lang="ru-RU" sz="1600" b="1" dirty="0">
                    <a:solidFill>
                      <a:srgbClr val="FFFFFF"/>
                    </a:solidFill>
                    <a:latin typeface="Calibri" pitchFamily="34" charset="0"/>
                  </a:rPr>
                  <a:t>на </a:t>
                </a:r>
                <a:r>
                  <a:rPr lang="ru-RU" sz="1600" b="1" dirty="0" smtClean="0">
                    <a:solidFill>
                      <a:srgbClr val="FFFFFF"/>
                    </a:solidFill>
                    <a:latin typeface="Calibri" pitchFamily="34" charset="0"/>
                  </a:rPr>
                  <a:t>дому для лежачих больных </a:t>
                </a:r>
                <a:endParaRPr lang="ru-RU" sz="16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612" y="1888"/>
              <a:ext cx="1588" cy="938"/>
              <a:chOff x="-1153" y="1480"/>
              <a:chExt cx="1997" cy="1029"/>
            </a:xfrm>
          </p:grpSpPr>
          <p:pic>
            <p:nvPicPr>
              <p:cNvPr id="23624" name="Полилиния 2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153" y="1480"/>
                <a:ext cx="1997" cy="1029"/>
              </a:xfrm>
              <a:prstGeom prst="rect">
                <a:avLst/>
              </a:prstGeom>
              <a:noFill/>
            </p:spPr>
          </p:pic>
          <p:sp>
            <p:nvSpPr>
              <p:cNvPr id="23625" name="Text Box 73"/>
              <p:cNvSpPr txBox="1">
                <a:spLocks noChangeArrowheads="1"/>
              </p:cNvSpPr>
              <p:nvPr/>
            </p:nvSpPr>
            <p:spPr bwMode="auto">
              <a:xfrm>
                <a:off x="-868" y="1706"/>
                <a:ext cx="1369" cy="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399" tIns="45969" rIns="57399" bIns="45969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dirty="0">
                    <a:solidFill>
                      <a:srgbClr val="FFFFFF"/>
                    </a:solidFill>
                    <a:latin typeface="Calibri" pitchFamily="34" charset="0"/>
                  </a:rPr>
                  <a:t>Семейная юридическая консультация</a:t>
                </a:r>
              </a:p>
            </p:txBody>
          </p:sp>
        </p:grp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388" y="789028"/>
            <a:ext cx="8612187" cy="3098721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Arial" charset="0"/>
              <a:cs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Сегодня с нами сотрудничают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более </a:t>
            </a:r>
            <a:r>
              <a:rPr lang="ru-RU" sz="3200" b="1" dirty="0" smtClean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0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сиделок со всего Башкортостана </a:t>
            </a:r>
            <a:endParaRPr lang="ru-RU" sz="2000" b="1" dirty="0">
              <a:solidFill>
                <a:srgbClr val="002060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    Они  готовы выполнить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любой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 заказ по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уходу: </a:t>
            </a:r>
            <a:endParaRPr lang="ru-RU" sz="2000" b="1" dirty="0">
              <a:solidFill>
                <a:srgbClr val="002060"/>
              </a:solidFill>
              <a:latin typeface="Arial" charset="0"/>
              <a:cs typeface="Calibri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--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 длительный или кратковременный,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--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в больницах,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--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на дому,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charset="0"/>
                <a:cs typeface="Calibri" pitchFamily="34" charset="0"/>
              </a:rPr>
              <a:t>--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cs typeface="Calibri" pitchFamily="34" charset="0"/>
              </a:rPr>
              <a:t>с проживанием у подопечного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684076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Служба   сиделок  +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социально - бытовые услуги</a:t>
            </a:r>
          </a:p>
        </p:txBody>
      </p:sp>
      <p:pic>
        <p:nvPicPr>
          <p:cNvPr id="5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363" y="188913"/>
            <a:ext cx="182721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509120"/>
            <a:ext cx="396044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пожилая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32433"/>
            <a:ext cx="3744416" cy="2208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042988" y="2752725"/>
            <a:ext cx="6121400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4213" y="3500438"/>
            <a:ext cx="7775575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endParaRPr lang="ru-RU" sz="2000" b="1">
              <a:solidFill>
                <a:srgbClr val="002060"/>
              </a:solidFill>
              <a:latin typeface="Arial" charset="0"/>
              <a:cs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b="1">
                <a:solidFill>
                  <a:srgbClr val="002060"/>
                </a:solidFill>
                <a:latin typeface="Arial" charset="0"/>
                <a:cs typeface="Calibri" pitchFamily="34" charset="0"/>
              </a:rPr>
              <a:t> Над выполнением каждого заказа работают двое: сиделка и контролирующий  менеджер  Службы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4876" y="3284984"/>
            <a:ext cx="6169124" cy="1368152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Создана для 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повышения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квалификационного 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уровня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сиделок,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также всех  жителей Башкирии,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самостоятельно ухаживающих за своими близкими, прикованными к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постелям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dirty="0">
              <a:solidFill>
                <a:srgbClr val="6600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699742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Школа правильного ухода</a:t>
            </a:r>
          </a:p>
        </p:txBody>
      </p:sp>
      <p:pic>
        <p:nvPicPr>
          <p:cNvPr id="5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988" y="115888"/>
            <a:ext cx="182562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Марат\Desktop\Новая папка (3)\100_421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940152" y="1340768"/>
            <a:ext cx="2952328" cy="181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5" descr="C:\Users\Марат\Desktop\Новая папка (2)\sK2yrPPsDuI.jpg"/>
          <p:cNvPicPr>
            <a:picLocks noChangeAspect="1" noChangeArrowheads="1"/>
          </p:cNvPicPr>
          <p:nvPr/>
        </p:nvPicPr>
        <p:blipFill>
          <a:blip r:embed="rId5" cstate="print">
            <a:lum bright="15000"/>
          </a:blip>
          <a:srcRect/>
          <a:stretch>
            <a:fillRect/>
          </a:stretch>
        </p:blipFill>
        <p:spPr bwMode="auto">
          <a:xfrm>
            <a:off x="2915816" y="1340768"/>
            <a:ext cx="288032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3095625" y="4005263"/>
            <a:ext cx="6048375" cy="495300"/>
          </a:xfrm>
          <a:prstGeom prst="flowChartAlternateProcess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Занятия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бесплатные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dirty="0">
              <a:solidFill>
                <a:srgbClr val="660066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5" name="Рисунок 14" descr="100_4325.JPG"/>
          <p:cNvPicPr>
            <a:picLocks noChangeAspect="1"/>
          </p:cNvPicPr>
          <p:nvPr/>
        </p:nvPicPr>
        <p:blipFill>
          <a:blip r:embed="rId6" cstate="print">
            <a:lum bright="10000" contrast="-10000"/>
          </a:blip>
          <a:stretch>
            <a:fillRect/>
          </a:stretch>
        </p:blipFill>
        <p:spPr>
          <a:xfrm>
            <a:off x="2915816" y="4725144"/>
            <a:ext cx="295232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100_4353.JPG"/>
          <p:cNvPicPr>
            <a:picLocks noChangeAspect="1"/>
          </p:cNvPicPr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 rot="5400000">
            <a:off x="-612576" y="2564904"/>
            <a:ext cx="417646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100_4346.JPG"/>
          <p:cNvPicPr>
            <a:picLocks noChangeAspect="1"/>
          </p:cNvPicPr>
          <p:nvPr/>
        </p:nvPicPr>
        <p:blipFill>
          <a:blip r:embed="rId8" cstate="print">
            <a:lum contrast="-10000"/>
          </a:blip>
          <a:stretch>
            <a:fillRect/>
          </a:stretch>
        </p:blipFill>
        <p:spPr>
          <a:xfrm>
            <a:off x="6012160" y="4725144"/>
            <a:ext cx="295232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208" y="1139813"/>
            <a:ext cx="4896544" cy="547260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Ежемесячно   проводится обучающий   экспресс-курс для социальных работников  Уфы, сиделок с выдачей сертификатов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*  По заявкам  из сельских районов Башкирии проводятся выездные семинары Школы правильного ухода  для соцработников сел, малых  городов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696506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Школа правильного ухода в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БГПУ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363" y="188913"/>
            <a:ext cx="182721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2" descr="C:\Users\Офис\Desktop\фото яНовая папка\экспресс обучение 6.04.2016\100_4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221163"/>
            <a:ext cx="37449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 descr="C:\Users\Офис\Desktop\фото яНовая папка\экспресс обучение 6.04.2016\100_4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557338"/>
            <a:ext cx="36734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 descr="C:\Users\Офис\Desktop\фото яНовая папка\экспресс обучение 6.04.2016\100_4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363" y="4005263"/>
            <a:ext cx="37782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23629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Справочник организаций по оказанию услуг пожилым,  лежачим больным</a:t>
            </a:r>
          </a:p>
        </p:txBody>
      </p:sp>
      <p:pic>
        <p:nvPicPr>
          <p:cNvPr id="6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988" y="188913"/>
            <a:ext cx="182562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Рисунок 6" descr="screen-monitor_318-920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908050"/>
            <a:ext cx="7042150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5" cstate="print"/>
          <a:srcRect l="6749" b="3448"/>
          <a:stretch>
            <a:fillRect/>
          </a:stretch>
        </p:blipFill>
        <p:spPr>
          <a:xfrm>
            <a:off x="4284663" y="2349500"/>
            <a:ext cx="4319587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1772816"/>
            <a:ext cx="3672408" cy="46754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На сайте Службы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ufasidelka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ведется работа по созданию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справочника организаций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оказывающих  услуги  пожилым, лежачим больным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Такого ресурса в Уфе 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716428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Что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необходимо для развития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988" y="188913"/>
            <a:ext cx="182562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5" y="764704"/>
            <a:ext cx="6696744" cy="9954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Взаимовыгодное сотрудничество со всеми заинтересованными сторонами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132856"/>
            <a:ext cx="3888432" cy="132802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Готовность находить формы взаимоотношений  с частными клиниками, 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госмедучреждениями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т.д.)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51520" y="4293096"/>
            <a:ext cx="8568952" cy="3693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      Создание  автоматизированной  системы  учета- контроля  процесса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6093296"/>
            <a:ext cx="8496944" cy="3693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Тиражирование  опыта   инновационной   Школы правильного ухода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51520" y="5157192"/>
            <a:ext cx="8568952" cy="3693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Продвижение проекта  различными  методами  и  ресурсами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267744" y="1412776"/>
            <a:ext cx="0" cy="647948"/>
          </a:xfrm>
          <a:prstGeom prst="straightConnector1">
            <a:avLst/>
          </a:prstGeom>
          <a:ln w="34925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24128" y="1556792"/>
            <a:ext cx="288032" cy="576064"/>
          </a:xfrm>
          <a:prstGeom prst="straightConnector1">
            <a:avLst/>
          </a:prstGeom>
          <a:ln w="34925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067944" y="3068960"/>
            <a:ext cx="80502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2060848"/>
            <a:ext cx="3888432" cy="194095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Готовность  осуществлять   на условиях аутсорсинга уход  за лежачими   пациентами  в больницах, в паллиативных отделениях</a:t>
            </a:r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593</Words>
  <Application>Microsoft Office PowerPoint</Application>
  <PresentationFormat>Экран (4:3)</PresentationFormat>
  <Paragraphs>113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Марат</dc:creator>
  <cp:lastModifiedBy>Марат</cp:lastModifiedBy>
  <cp:revision>201</cp:revision>
  <dcterms:created xsi:type="dcterms:W3CDTF">2015-10-26T07:18:07Z</dcterms:created>
  <dcterms:modified xsi:type="dcterms:W3CDTF">2017-09-06T05:39:58Z</dcterms:modified>
</cp:coreProperties>
</file>